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3" r:id="rId3"/>
    <p:sldId id="257" r:id="rId4"/>
    <p:sldId id="258" r:id="rId5"/>
    <p:sldId id="259" r:id="rId6"/>
    <p:sldId id="260" r:id="rId7"/>
    <p:sldId id="261" r:id="rId8"/>
    <p:sldId id="262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70" d="100"/>
          <a:sy n="70" d="100"/>
        </p:scale>
        <p:origin x="508" y="4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[ipl data analysis.xlsx]pivot table!PivotTable8</c:name>
    <c:fmtId val="18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IN"/>
              <a:t>Most number of toss won by team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c:spPr>
        <c:dLbl>
          <c:idx val="0"/>
          <c:layout>
            <c:manualLayout>
              <c:x val="-8.3333333333333343E-2"/>
              <c:y val="0.11574074074074057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c:spPr>
        <c:dLbl>
          <c:idx val="0"/>
          <c:layout>
            <c:manualLayout>
              <c:x val="6.6666666666666569E-2"/>
              <c:y val="-5.0925925925925923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c:spPr>
        <c:dLbl>
          <c:idx val="0"/>
          <c:layout>
            <c:manualLayout>
              <c:x val="-0.10000000000000002"/>
              <c:y val="-6.4814814814814811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c:spPr>
        <c:dLbl>
          <c:idx val="0"/>
          <c:layout>
            <c:manualLayout>
              <c:x val="5.8333333333333334E-2"/>
              <c:y val="0.1111111111111111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c:spPr>
        <c:dLbl>
          <c:idx val="0"/>
          <c:layout>
            <c:manualLayout>
              <c:x val="6.9444444444444448E-2"/>
              <c:y val="3.2407407407407406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c:spPr>
        <c:dLbl>
          <c:idx val="0"/>
          <c:layout>
            <c:manualLayout>
              <c:x val="-7.5000000000000011E-2"/>
              <c:y val="-9.2592592592592587E-3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c:spPr>
      </c:pivotFmt>
      <c:pivotFmt>
        <c:idx val="8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c:spPr>
      </c:pivotFmt>
      <c:pivotFmt>
        <c:idx val="9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c:spPr>
      </c:pivotFmt>
      <c:pivotFmt>
        <c:idx val="10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c:spPr>
      </c:pivotFmt>
      <c:pivotFmt>
        <c:idx val="11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c:spPr>
      </c:pivotFmt>
      <c:pivotFmt>
        <c:idx val="12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c:spPr>
      </c:pivotFmt>
      <c:pivotFmt>
        <c:idx val="13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c:spPr>
      </c:pivotFmt>
      <c:pivotFmt>
        <c:idx val="14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c:spPr>
      </c:pivotFmt>
      <c:pivotFmt>
        <c:idx val="15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c:spPr>
      </c:pivotFmt>
      <c:pivotFmt>
        <c:idx val="17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c:spPr>
      </c:pivotFmt>
      <c:pivotFmt>
        <c:idx val="18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c:spPr>
        <c:dLbl>
          <c:idx val="0"/>
          <c:layout>
            <c:manualLayout>
              <c:x val="6.6666666666666569E-2"/>
              <c:y val="-5.0925925925925923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c:spPr>
      </c:pivotFmt>
      <c:pivotFmt>
        <c:idx val="20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c:spPr>
        <c:dLbl>
          <c:idx val="0"/>
          <c:layout>
            <c:manualLayout>
              <c:x val="6.9444444444444448E-2"/>
              <c:y val="3.2407407407407406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c:spPr>
      </c:pivotFmt>
      <c:pivotFmt>
        <c:idx val="22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c:spPr>
        <c:dLbl>
          <c:idx val="0"/>
          <c:layout>
            <c:manualLayout>
              <c:x val="5.8333333333333334E-2"/>
              <c:y val="0.1111111111111111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c:spPr>
      </c:pivotFmt>
      <c:pivotFmt>
        <c:idx val="24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c:spPr>
      </c:pivotFmt>
      <c:pivotFmt>
        <c:idx val="25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c:spPr>
        <c:dLbl>
          <c:idx val="0"/>
          <c:layout>
            <c:manualLayout>
              <c:x val="-8.3333333333333343E-2"/>
              <c:y val="0.11574074074074057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6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c:spPr>
        <c:dLbl>
          <c:idx val="0"/>
          <c:layout>
            <c:manualLayout>
              <c:x val="-7.5000000000000011E-2"/>
              <c:y val="-9.2592592592592587E-3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7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c:spPr>
        <c:dLbl>
          <c:idx val="0"/>
          <c:layout>
            <c:manualLayout>
              <c:x val="-0.10000000000000002"/>
              <c:y val="-6.4814814814814811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8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c:spPr>
      </c:pivotFmt>
      <c:pivotFmt>
        <c:idx val="29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c:spPr>
      </c:pivotFmt>
      <c:pivotFmt>
        <c:idx val="30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1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c:spPr>
      </c:pivotFmt>
      <c:pivotFmt>
        <c:idx val="32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c:spPr>
      </c:pivotFmt>
      <c:pivotFmt>
        <c:idx val="33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c:spPr>
        <c:dLbl>
          <c:idx val="0"/>
          <c:layout>
            <c:manualLayout>
              <c:x val="6.6666666666666569E-2"/>
              <c:y val="-5.0925925925925923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4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c:spPr>
      </c:pivotFmt>
      <c:pivotFmt>
        <c:idx val="35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c:spPr>
        <c:dLbl>
          <c:idx val="0"/>
          <c:layout>
            <c:manualLayout>
              <c:x val="6.9444444444444448E-2"/>
              <c:y val="3.2407407407407406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6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c:spPr>
      </c:pivotFmt>
      <c:pivotFmt>
        <c:idx val="37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c:spPr>
        <c:dLbl>
          <c:idx val="0"/>
          <c:layout>
            <c:manualLayout>
              <c:x val="5.8333333333333334E-2"/>
              <c:y val="0.1111111111111111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8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c:spPr>
      </c:pivotFmt>
      <c:pivotFmt>
        <c:idx val="39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c:spPr>
      </c:pivotFmt>
      <c:pivotFmt>
        <c:idx val="40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c:spPr>
        <c:dLbl>
          <c:idx val="0"/>
          <c:layout>
            <c:manualLayout>
              <c:x val="-8.3333333333333343E-2"/>
              <c:y val="0.11574074074074057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1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c:spPr>
        <c:dLbl>
          <c:idx val="0"/>
          <c:layout>
            <c:manualLayout>
              <c:x val="-7.5000000000000011E-2"/>
              <c:y val="-9.2592592592592587E-3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2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c:spPr>
        <c:dLbl>
          <c:idx val="0"/>
          <c:layout>
            <c:manualLayout>
              <c:x val="-0.10000000000000002"/>
              <c:y val="-6.4814814814814811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3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c:spPr>
      </c:pivotFmt>
      <c:pivotFmt>
        <c:idx val="44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c:spPr>
      </c:pivotFmt>
    </c:pivotFmts>
    <c:plotArea>
      <c:layout>
        <c:manualLayout>
          <c:layoutTarget val="inner"/>
          <c:xMode val="edge"/>
          <c:yMode val="edge"/>
          <c:x val="0.14602209098862642"/>
          <c:y val="0.29862350539515892"/>
          <c:w val="0.35240048118985129"/>
          <c:h val="0.58733413531641876"/>
        </c:manualLayout>
      </c:layout>
      <c:doughnutChart>
        <c:varyColors val="1"/>
        <c:ser>
          <c:idx val="0"/>
          <c:order val="0"/>
          <c:tx>
            <c:strRef>
              <c:f>'pivot table'!$B$3</c:f>
              <c:strCache>
                <c:ptCount val="1"/>
                <c:pt idx="0">
                  <c:v>Total</c:v>
                </c:pt>
              </c:strCache>
            </c:strRef>
          </c:tx>
          <c:explosion val="18"/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l">
                  <a:rot lat="0" lon="0" rev="1200000"/>
                </a:lightRig>
              </a:scene3d>
              <a:sp3d>
                <a:bevelT w="38100" h="12700"/>
              </a:sp3d>
            </c:spPr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l">
                  <a:rot lat="0" lon="0" rev="1200000"/>
                </a:lightRig>
              </a:scene3d>
              <a:sp3d>
                <a:bevelT w="38100" h="12700"/>
              </a:sp3d>
            </c:spPr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l">
                  <a:rot lat="0" lon="0" rev="1200000"/>
                </a:lightRig>
              </a:scene3d>
              <a:sp3d>
                <a:bevelT w="38100" h="12700"/>
              </a:sp3d>
            </c:spPr>
          </c:dPt>
          <c:dPt>
            <c:idx val="3"/>
            <c:bubble3D val="0"/>
            <c:spPr>
              <a:gradFill rotWithShape="1">
                <a:gsLst>
                  <a:gs pos="0">
                    <a:schemeClr val="accent4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l">
                  <a:rot lat="0" lon="0" rev="1200000"/>
                </a:lightRig>
              </a:scene3d>
              <a:sp3d>
                <a:bevelT w="38100" h="12700"/>
              </a:sp3d>
            </c:spPr>
          </c:dPt>
          <c:dPt>
            <c:idx val="4"/>
            <c:bubble3D val="0"/>
            <c:spPr>
              <a:gradFill rotWithShape="1">
                <a:gsLst>
                  <a:gs pos="0">
                    <a:schemeClr val="accent5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5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5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l">
                  <a:rot lat="0" lon="0" rev="1200000"/>
                </a:lightRig>
              </a:scene3d>
              <a:sp3d>
                <a:bevelT w="38100" h="12700"/>
              </a:sp3d>
            </c:spPr>
          </c:dPt>
          <c:dPt>
            <c:idx val="5"/>
            <c:bubble3D val="0"/>
            <c:spPr>
              <a:gradFill rotWithShape="1">
                <a:gsLst>
                  <a:gs pos="0">
                    <a:schemeClr val="accent6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6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6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l">
                  <a:rot lat="0" lon="0" rev="1200000"/>
                </a:lightRig>
              </a:scene3d>
              <a:sp3d>
                <a:bevelT w="38100" h="12700"/>
              </a:sp3d>
            </c:spPr>
          </c:dPt>
          <c:dPt>
            <c:idx val="6"/>
            <c:bubble3D val="0"/>
            <c:spPr>
              <a:gradFill rotWithShape="1">
                <a:gsLst>
                  <a:gs pos="0">
                    <a:schemeClr val="accent1">
                      <a:lumMod val="6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lumMod val="6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6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l">
                  <a:rot lat="0" lon="0" rev="1200000"/>
                </a:lightRig>
              </a:scene3d>
              <a:sp3d>
                <a:bevelT w="38100" h="12700"/>
              </a:sp3d>
            </c:spPr>
          </c:dPt>
          <c:dPt>
            <c:idx val="7"/>
            <c:bubble3D val="0"/>
            <c:spPr>
              <a:gradFill rotWithShape="1">
                <a:gsLst>
                  <a:gs pos="0">
                    <a:schemeClr val="accent2">
                      <a:lumMod val="6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lumMod val="6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6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l">
                  <a:rot lat="0" lon="0" rev="1200000"/>
                </a:lightRig>
              </a:scene3d>
              <a:sp3d>
                <a:bevelT w="38100" h="12700"/>
              </a:sp3d>
            </c:spPr>
          </c:dPt>
          <c:dPt>
            <c:idx val="8"/>
            <c:bubble3D val="0"/>
            <c:spPr>
              <a:gradFill rotWithShape="1">
                <a:gsLst>
                  <a:gs pos="0">
                    <a:schemeClr val="accent3">
                      <a:lumMod val="6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lumMod val="6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6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l">
                  <a:rot lat="0" lon="0" rev="1200000"/>
                </a:lightRig>
              </a:scene3d>
              <a:sp3d>
                <a:bevelT w="38100" h="12700"/>
              </a:sp3d>
            </c:spPr>
          </c:dPt>
          <c:dPt>
            <c:idx val="9"/>
            <c:bubble3D val="0"/>
            <c:spPr>
              <a:gradFill rotWithShape="1">
                <a:gsLst>
                  <a:gs pos="0">
                    <a:schemeClr val="accent4">
                      <a:lumMod val="6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lumMod val="6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6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l">
                  <a:rot lat="0" lon="0" rev="1200000"/>
                </a:lightRig>
              </a:scene3d>
              <a:sp3d>
                <a:bevelT w="38100" h="12700"/>
              </a:sp3d>
            </c:spPr>
          </c:dPt>
          <c:dPt>
            <c:idx val="10"/>
            <c:bubble3D val="0"/>
            <c:spPr>
              <a:gradFill rotWithShape="1">
                <a:gsLst>
                  <a:gs pos="0">
                    <a:schemeClr val="accent5">
                      <a:lumMod val="6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5">
                      <a:lumMod val="6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5">
                      <a:lumMod val="6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l">
                  <a:rot lat="0" lon="0" rev="1200000"/>
                </a:lightRig>
              </a:scene3d>
              <a:sp3d>
                <a:bevelT w="38100" h="12700"/>
              </a:sp3d>
            </c:spPr>
          </c:dPt>
          <c:dPt>
            <c:idx val="11"/>
            <c:bubble3D val="0"/>
            <c:spPr>
              <a:gradFill rotWithShape="1">
                <a:gsLst>
                  <a:gs pos="0">
                    <a:schemeClr val="accent6">
                      <a:lumMod val="6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6">
                      <a:lumMod val="6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6">
                      <a:lumMod val="6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l">
                  <a:rot lat="0" lon="0" rev="1200000"/>
                </a:lightRig>
              </a:scene3d>
              <a:sp3d>
                <a:bevelT w="38100" h="12700"/>
              </a:sp3d>
            </c:spPr>
          </c:dPt>
          <c:dPt>
            <c:idx val="12"/>
            <c:bubble3D val="0"/>
            <c:spPr>
              <a:gradFill rotWithShape="1">
                <a:gsLst>
                  <a:gs pos="0">
                    <a:schemeClr val="accent1">
                      <a:lumMod val="80000"/>
                      <a:lumOff val="2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lumMod val="80000"/>
                      <a:lumOff val="2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80000"/>
                      <a:lumOff val="2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l">
                  <a:rot lat="0" lon="0" rev="1200000"/>
                </a:lightRig>
              </a:scene3d>
              <a:sp3d>
                <a:bevelT w="38100" h="12700"/>
              </a:sp3d>
            </c:spPr>
          </c:dPt>
          <c:dPt>
            <c:idx val="13"/>
            <c:bubble3D val="0"/>
            <c:spPr>
              <a:gradFill rotWithShape="1">
                <a:gsLst>
                  <a:gs pos="0">
                    <a:schemeClr val="accent2">
                      <a:lumMod val="80000"/>
                      <a:lumOff val="2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lumMod val="80000"/>
                      <a:lumOff val="2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80000"/>
                      <a:lumOff val="2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l">
                  <a:rot lat="0" lon="0" rev="1200000"/>
                </a:lightRig>
              </a:scene3d>
              <a:sp3d>
                <a:bevelT w="38100" h="12700"/>
              </a:sp3d>
            </c:spPr>
          </c:dPt>
          <c:dLbls>
            <c:dLbl>
              <c:idx val="2"/>
              <c:layout>
                <c:manualLayout>
                  <c:x val="6.6666666666666569E-2"/>
                  <c:y val="-5.092592592592592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4"/>
              <c:layout>
                <c:manualLayout>
                  <c:x val="6.9444444444444448E-2"/>
                  <c:y val="3.2407407407407406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6"/>
              <c:layout>
                <c:manualLayout>
                  <c:x val="5.8333333333333334E-2"/>
                  <c:y val="0.1111111111111111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9"/>
              <c:layout>
                <c:manualLayout>
                  <c:x val="-8.3333333333333343E-2"/>
                  <c:y val="0.11574074074074057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0"/>
              <c:layout>
                <c:manualLayout>
                  <c:x val="-7.5000000000000011E-2"/>
                  <c:y val="-9.2592592592592587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1"/>
              <c:layout>
                <c:manualLayout>
                  <c:x val="-0.10000000000000002"/>
                  <c:y val="-6.4814814814814811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>
                  <a:solidFill>
                    <a:schemeClr val="lt1">
                      <a:lumMod val="95000"/>
                      <a:alpha val="54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'pivot table'!$A$4:$A$18</c:f>
              <c:strCache>
                <c:ptCount val="14"/>
                <c:pt idx="0">
                  <c:v>Chennai Super Kings</c:v>
                </c:pt>
                <c:pt idx="1">
                  <c:v>Deccan Chargers</c:v>
                </c:pt>
                <c:pt idx="2">
                  <c:v>Delhi Capitals</c:v>
                </c:pt>
                <c:pt idx="3">
                  <c:v>Delhi Daredevils</c:v>
                </c:pt>
                <c:pt idx="4">
                  <c:v>Gujarat Lions</c:v>
                </c:pt>
                <c:pt idx="5">
                  <c:v>Kings XI Punjab</c:v>
                </c:pt>
                <c:pt idx="6">
                  <c:v>Kochi Tuskers Kerala</c:v>
                </c:pt>
                <c:pt idx="7">
                  <c:v>Kolkata Knight Riders</c:v>
                </c:pt>
                <c:pt idx="8">
                  <c:v>Mumbai Indians</c:v>
                </c:pt>
                <c:pt idx="9">
                  <c:v>Pune Warriors</c:v>
                </c:pt>
                <c:pt idx="10">
                  <c:v>Rajasthan Royals</c:v>
                </c:pt>
                <c:pt idx="11">
                  <c:v>Rising Pune Supergiants</c:v>
                </c:pt>
                <c:pt idx="12">
                  <c:v>Royal Challengers Bangalore</c:v>
                </c:pt>
                <c:pt idx="13">
                  <c:v>Sunrisers Hyderabad</c:v>
                </c:pt>
              </c:strCache>
            </c:strRef>
          </c:cat>
          <c:val>
            <c:numRef>
              <c:f>'pivot table'!$B$4:$B$18</c:f>
              <c:numCache>
                <c:formatCode>General</c:formatCode>
                <c:ptCount val="14"/>
                <c:pt idx="0">
                  <c:v>60</c:v>
                </c:pt>
                <c:pt idx="1">
                  <c:v>33</c:v>
                </c:pt>
                <c:pt idx="2">
                  <c:v>5</c:v>
                </c:pt>
                <c:pt idx="3">
                  <c:v>49</c:v>
                </c:pt>
                <c:pt idx="4">
                  <c:v>5</c:v>
                </c:pt>
                <c:pt idx="5">
                  <c:v>43</c:v>
                </c:pt>
                <c:pt idx="6">
                  <c:v>3</c:v>
                </c:pt>
                <c:pt idx="7">
                  <c:v>25</c:v>
                </c:pt>
                <c:pt idx="8">
                  <c:v>24</c:v>
                </c:pt>
                <c:pt idx="9">
                  <c:v>3</c:v>
                </c:pt>
                <c:pt idx="10">
                  <c:v>21</c:v>
                </c:pt>
                <c:pt idx="11">
                  <c:v>5</c:v>
                </c:pt>
                <c:pt idx="12">
                  <c:v>26</c:v>
                </c:pt>
                <c:pt idx="13">
                  <c:v>13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r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</c:extLst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[ipl data analysis.xlsx]pivot table 3!PivotTable13</c:name>
    <c:fmtId val="30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UMPIRES IN  IPL (2008-2019)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'pivot table 3'!$B$3</c:f>
              <c:strCache>
                <c:ptCount val="1"/>
                <c:pt idx="0">
                  <c:v>Total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l">
                <a:rot lat="0" lon="0" rev="1200000"/>
              </a:lightRig>
            </a:scene3d>
            <a:sp3d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'pivot table 3'!$A$4:$A$14</c:f>
              <c:strCache>
                <c:ptCount val="10"/>
                <c:pt idx="0">
                  <c:v>HDPK Dharmasena</c:v>
                </c:pt>
                <c:pt idx="1">
                  <c:v>Asad Rauf</c:v>
                </c:pt>
                <c:pt idx="2">
                  <c:v>S Ravi</c:v>
                </c:pt>
                <c:pt idx="3">
                  <c:v>AK Chaudhary</c:v>
                </c:pt>
                <c:pt idx="4">
                  <c:v>Aleem Dar</c:v>
                </c:pt>
                <c:pt idx="5">
                  <c:v>BF Bowden</c:v>
                </c:pt>
                <c:pt idx="6">
                  <c:v>BR Doctrove</c:v>
                </c:pt>
                <c:pt idx="7">
                  <c:v>M Erasmus</c:v>
                </c:pt>
                <c:pt idx="8">
                  <c:v>Nitin Menon</c:v>
                </c:pt>
                <c:pt idx="9">
                  <c:v>RE Koertzen</c:v>
                </c:pt>
              </c:strCache>
            </c:strRef>
          </c:cat>
          <c:val>
            <c:numRef>
              <c:f>'pivot table 3'!$B$4:$B$14</c:f>
              <c:numCache>
                <c:formatCode>General</c:formatCode>
                <c:ptCount val="10"/>
                <c:pt idx="0">
                  <c:v>73</c:v>
                </c:pt>
                <c:pt idx="1">
                  <c:v>51</c:v>
                </c:pt>
                <c:pt idx="2">
                  <c:v>49</c:v>
                </c:pt>
                <c:pt idx="3">
                  <c:v>44</c:v>
                </c:pt>
                <c:pt idx="4">
                  <c:v>38</c:v>
                </c:pt>
                <c:pt idx="5">
                  <c:v>37</c:v>
                </c:pt>
                <c:pt idx="6">
                  <c:v>34</c:v>
                </c:pt>
                <c:pt idx="7">
                  <c:v>32</c:v>
                </c:pt>
                <c:pt idx="8">
                  <c:v>20</c:v>
                </c:pt>
                <c:pt idx="9">
                  <c:v>20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shape val="box"/>
        <c:axId val="342396848"/>
        <c:axId val="342397632"/>
        <c:axId val="0"/>
      </c:bar3DChart>
      <c:catAx>
        <c:axId val="3423968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42397632"/>
        <c:crosses val="autoZero"/>
        <c:auto val="1"/>
        <c:lblAlgn val="ctr"/>
        <c:lblOffset val="100"/>
        <c:noMultiLvlLbl val="0"/>
      </c:catAx>
      <c:valAx>
        <c:axId val="3423976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50000"/>
                  <a:lumOff val="5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423968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</c:extLst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[ipl data analysis.xlsx]pivot table2!PivotTable9</c:name>
    <c:fmtId val="20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IN"/>
              <a:t>COUNT</a:t>
            </a:r>
            <a:r>
              <a:rPr lang="en-IN" baseline="0"/>
              <a:t> OF TOSS DECIONS AT VENUE</a:t>
            </a:r>
            <a:endParaRPr lang="en-IN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c:spPr>
        <c:marker>
          <c:symbol val="none"/>
        </c:marker>
      </c:pivotFmt>
      <c:pivotFmt>
        <c:idx val="1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c:spPr>
        <c:marker>
          <c:symbol val="none"/>
        </c:marker>
      </c:pivotFmt>
      <c:pivotFmt>
        <c:idx val="2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c:spPr>
        <c:marker>
          <c:symbol val="none"/>
        </c:marker>
      </c:pivotFmt>
      <c:pivotFmt>
        <c:idx val="3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'pivot table2'!$B$3:$B$4</c:f>
              <c:strCache>
                <c:ptCount val="1"/>
                <c:pt idx="0">
                  <c:v>field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l">
                <a:rot lat="0" lon="0" rev="1200000"/>
              </a:lightRig>
            </a:scene3d>
            <a:sp3d>
              <a:bevelT w="38100" h="12700"/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'pivot table2'!$A$5:$A$16</c:f>
              <c:strCache>
                <c:ptCount val="11"/>
                <c:pt idx="0">
                  <c:v>Wankhede Stadium</c:v>
                </c:pt>
                <c:pt idx="1">
                  <c:v>Subrata Roy Sahara Stadium</c:v>
                </c:pt>
                <c:pt idx="2">
                  <c:v>Sawai Mansingh Stadium</c:v>
                </c:pt>
                <c:pt idx="3">
                  <c:v>Rajiv Gandhi International Stadium, Uppal</c:v>
                </c:pt>
                <c:pt idx="4">
                  <c:v>Punjab Cricket Association Stadium, Mohali</c:v>
                </c:pt>
                <c:pt idx="5">
                  <c:v>Maharashtra Cricket Association Stadium</c:v>
                </c:pt>
                <c:pt idx="6">
                  <c:v>MA Chidambaram Stadium, Chepauk</c:v>
                </c:pt>
                <c:pt idx="7">
                  <c:v>M Chinnaswamy Stadium</c:v>
                </c:pt>
                <c:pt idx="8">
                  <c:v>Feroz Shah Kotla</c:v>
                </c:pt>
                <c:pt idx="9">
                  <c:v>Eden Gardens</c:v>
                </c:pt>
                <c:pt idx="10">
                  <c:v>Dr DY Patil Sports Academy</c:v>
                </c:pt>
              </c:strCache>
            </c:strRef>
          </c:cat>
          <c:val>
            <c:numRef>
              <c:f>'pivot table2'!$B$5:$B$16</c:f>
              <c:numCache>
                <c:formatCode>General</c:formatCode>
                <c:ptCount val="11"/>
                <c:pt idx="0">
                  <c:v>51</c:v>
                </c:pt>
                <c:pt idx="1">
                  <c:v>2</c:v>
                </c:pt>
                <c:pt idx="2">
                  <c:v>28</c:v>
                </c:pt>
                <c:pt idx="3">
                  <c:v>31</c:v>
                </c:pt>
                <c:pt idx="4">
                  <c:v>21</c:v>
                </c:pt>
                <c:pt idx="5">
                  <c:v>19</c:v>
                </c:pt>
                <c:pt idx="6">
                  <c:v>15</c:v>
                </c:pt>
                <c:pt idx="7">
                  <c:v>64</c:v>
                </c:pt>
                <c:pt idx="8">
                  <c:v>39</c:v>
                </c:pt>
                <c:pt idx="9">
                  <c:v>49</c:v>
                </c:pt>
                <c:pt idx="10">
                  <c:v>10</c:v>
                </c:pt>
              </c:numCache>
            </c:numRef>
          </c:val>
        </c:ser>
        <c:ser>
          <c:idx val="1"/>
          <c:order val="1"/>
          <c:tx>
            <c:strRef>
              <c:f>'pivot table2'!$C$3:$C$4</c:f>
              <c:strCache>
                <c:ptCount val="1"/>
                <c:pt idx="0">
                  <c:v>bat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l">
                <a:rot lat="0" lon="0" rev="1200000"/>
              </a:lightRig>
            </a:scene3d>
            <a:sp3d>
              <a:bevelT w="38100" h="12700"/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'pivot table2'!$A$5:$A$16</c:f>
              <c:strCache>
                <c:ptCount val="11"/>
                <c:pt idx="0">
                  <c:v>Wankhede Stadium</c:v>
                </c:pt>
                <c:pt idx="1">
                  <c:v>Subrata Roy Sahara Stadium</c:v>
                </c:pt>
                <c:pt idx="2">
                  <c:v>Sawai Mansingh Stadium</c:v>
                </c:pt>
                <c:pt idx="3">
                  <c:v>Rajiv Gandhi International Stadium, Uppal</c:v>
                </c:pt>
                <c:pt idx="4">
                  <c:v>Punjab Cricket Association Stadium, Mohali</c:v>
                </c:pt>
                <c:pt idx="5">
                  <c:v>Maharashtra Cricket Association Stadium</c:v>
                </c:pt>
                <c:pt idx="6">
                  <c:v>MA Chidambaram Stadium, Chepauk</c:v>
                </c:pt>
                <c:pt idx="7">
                  <c:v>M Chinnaswamy Stadium</c:v>
                </c:pt>
                <c:pt idx="8">
                  <c:v>Feroz Shah Kotla</c:v>
                </c:pt>
                <c:pt idx="9">
                  <c:v>Eden Gardens</c:v>
                </c:pt>
                <c:pt idx="10">
                  <c:v>Dr DY Patil Sports Academy</c:v>
                </c:pt>
              </c:strCache>
            </c:strRef>
          </c:cat>
          <c:val>
            <c:numRef>
              <c:f>'pivot table2'!$C$5:$C$16</c:f>
              <c:numCache>
                <c:formatCode>General</c:formatCode>
                <c:ptCount val="11"/>
                <c:pt idx="0">
                  <c:v>22</c:v>
                </c:pt>
                <c:pt idx="1">
                  <c:v>15</c:v>
                </c:pt>
                <c:pt idx="2">
                  <c:v>19</c:v>
                </c:pt>
                <c:pt idx="3">
                  <c:v>25</c:v>
                </c:pt>
                <c:pt idx="4">
                  <c:v>14</c:v>
                </c:pt>
                <c:pt idx="5">
                  <c:v>2</c:v>
                </c:pt>
                <c:pt idx="6">
                  <c:v>34</c:v>
                </c:pt>
                <c:pt idx="7">
                  <c:v>9</c:v>
                </c:pt>
                <c:pt idx="8">
                  <c:v>28</c:v>
                </c:pt>
                <c:pt idx="9">
                  <c:v>28</c:v>
                </c:pt>
                <c:pt idx="10">
                  <c:v>7</c:v>
                </c:pt>
              </c:numCache>
            </c:numRef>
          </c:val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15"/>
        <c:overlap val="-20"/>
        <c:axId val="283535920"/>
        <c:axId val="283538664"/>
      </c:barChart>
      <c:catAx>
        <c:axId val="28353592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83538664"/>
        <c:crosses val="autoZero"/>
        <c:auto val="1"/>
        <c:lblAlgn val="ctr"/>
        <c:lblOffset val="100"/>
        <c:noMultiLvlLbl val="0"/>
      </c:catAx>
      <c:valAx>
        <c:axId val="28353866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8353592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</c:extLst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[ipl data analysis.xlsx]pivot table5!PivotTable10</c:name>
    <c:fmtId val="20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SEASON</a:t>
            </a:r>
            <a:r>
              <a:rPr lang="en-US" baseline="0"/>
              <a:t> WISE MATCHES PLAYED </a:t>
            </a:r>
            <a:r>
              <a:rPr lang="en-US"/>
              <a:t>  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</c:pivotFmt>
      <c:pivotFmt>
        <c:idx val="1"/>
      </c:pivotFmt>
      <c:pivotFmt>
        <c:idx val="2"/>
      </c:pivotFmt>
      <c:pivotFmt>
        <c:idx val="3"/>
      </c:pivotFmt>
      <c:pivotFmt>
        <c:idx val="4"/>
      </c:pivotFmt>
      <c:pivotFmt>
        <c:idx val="5"/>
      </c:pivotFmt>
      <c:pivotFmt>
        <c:idx val="6"/>
      </c:pivotFmt>
      <c:pivotFmt>
        <c:idx val="7"/>
      </c:pivotFmt>
      <c:pivotFmt>
        <c:idx val="8"/>
      </c:pivotFmt>
      <c:pivotFmt>
        <c:idx val="9"/>
      </c:pivotFmt>
      <c:pivotFmt>
        <c:idx val="10"/>
      </c:pivotFmt>
      <c:pivotFmt>
        <c:idx val="11"/>
      </c:pivotFmt>
      <c:pivotFmt>
        <c:idx val="12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 w="34925" cap="rnd">
            <a:solidFill>
              <a:schemeClr val="accent1"/>
            </a:solidFill>
            <a:round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c:spPr>
        <c:marker>
          <c:symbol val="circle"/>
          <c:size val="6"/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l">
                <a:rot lat="0" lon="0" rev="1200000"/>
              </a:lightRig>
            </a:scene3d>
            <a:sp3d>
              <a:bevelT w="38100" h="12700"/>
            </a:sp3d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 w="34925" cap="rnd">
            <a:solidFill>
              <a:schemeClr val="accent1"/>
            </a:solidFill>
            <a:round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c:spPr>
        <c:marker>
          <c:symbol val="circle"/>
          <c:size val="6"/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l">
                <a:rot lat="0" lon="0" rev="1200000"/>
              </a:lightRig>
            </a:scene3d>
            <a:sp3d>
              <a:bevelT w="38100" h="12700"/>
            </a:sp3d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"/>
        <c:spPr>
          <a:gradFill rotWithShape="1">
            <a:gsLst>
              <a:gs pos="0">
                <a:schemeClr val="accent1">
                  <a:tint val="98000"/>
                  <a:lumMod val="100000"/>
                </a:schemeClr>
              </a:gs>
              <a:gs pos="100000">
                <a:schemeClr val="accent1">
                  <a:shade val="88000"/>
                  <a:lumMod val="88000"/>
                </a:schemeClr>
              </a:gs>
            </a:gsLst>
            <a:lin ang="5400000" scaled="1"/>
          </a:gradFill>
          <a:ln w="34925" cap="rnd">
            <a:solidFill>
              <a:schemeClr val="accent1"/>
            </a:solidFill>
            <a:round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c:spPr>
        <c:marker>
          <c:symbol val="circle"/>
          <c:size val="6"/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l">
                <a:rot lat="0" lon="0" rev="1200000"/>
              </a:lightRig>
            </a:scene3d>
            <a:sp3d>
              <a:bevelT w="38100" h="12700"/>
            </a:sp3d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lineChart>
        <c:grouping val="standard"/>
        <c:varyColors val="0"/>
        <c:ser>
          <c:idx val="0"/>
          <c:order val="0"/>
          <c:tx>
            <c:strRef>
              <c:f>'pivot table5'!$B$3</c:f>
              <c:strCache>
                <c:ptCount val="1"/>
                <c:pt idx="0">
                  <c:v>Total</c:v>
                </c:pt>
              </c:strCache>
            </c:strRef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>
                <a:solidFill>
                  <a:schemeClr val="accent1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l">
                  <a:rot lat="0" lon="0" rev="1200000"/>
                </a:lightRig>
              </a:scene3d>
              <a:sp3d>
                <a:bevelT w="38100" h="12700"/>
              </a:sp3d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'pivot table5'!$A$4:$A$16</c:f>
              <c:strCache>
                <c:ptCount val="12"/>
                <c:pt idx="0">
                  <c:v>2008</c:v>
                </c:pt>
                <c:pt idx="1">
                  <c:v>2009</c:v>
                </c:pt>
                <c:pt idx="2">
                  <c:v>2010</c:v>
                </c:pt>
                <c:pt idx="3">
                  <c:v>2011</c:v>
                </c:pt>
                <c:pt idx="4">
                  <c:v>2012</c:v>
                </c:pt>
                <c:pt idx="5">
                  <c:v>2013</c:v>
                </c:pt>
                <c:pt idx="6">
                  <c:v>2014</c:v>
                </c:pt>
                <c:pt idx="7">
                  <c:v>2015</c:v>
                </c:pt>
                <c:pt idx="8">
                  <c:v>2016</c:v>
                </c:pt>
                <c:pt idx="9">
                  <c:v>2017</c:v>
                </c:pt>
                <c:pt idx="10">
                  <c:v>2018</c:v>
                </c:pt>
                <c:pt idx="11">
                  <c:v>2019</c:v>
                </c:pt>
              </c:strCache>
            </c:strRef>
          </c:cat>
          <c:val>
            <c:numRef>
              <c:f>'pivot table5'!$B$4:$B$16</c:f>
              <c:numCache>
                <c:formatCode>General</c:formatCode>
                <c:ptCount val="12"/>
                <c:pt idx="0">
                  <c:v>58</c:v>
                </c:pt>
                <c:pt idx="1">
                  <c:v>57</c:v>
                </c:pt>
                <c:pt idx="2">
                  <c:v>60</c:v>
                </c:pt>
                <c:pt idx="3">
                  <c:v>73</c:v>
                </c:pt>
                <c:pt idx="4">
                  <c:v>74</c:v>
                </c:pt>
                <c:pt idx="5">
                  <c:v>76</c:v>
                </c:pt>
                <c:pt idx="6">
                  <c:v>60</c:v>
                </c:pt>
                <c:pt idx="7">
                  <c:v>59</c:v>
                </c:pt>
                <c:pt idx="8">
                  <c:v>60</c:v>
                </c:pt>
                <c:pt idx="9">
                  <c:v>59</c:v>
                </c:pt>
                <c:pt idx="10">
                  <c:v>60</c:v>
                </c:pt>
                <c:pt idx="11">
                  <c:v>60</c:v>
                </c:pt>
              </c:numCache>
            </c:numRef>
          </c:val>
          <c:smooth val="0"/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337628432"/>
        <c:axId val="337629608"/>
      </c:lineChart>
      <c:catAx>
        <c:axId val="3376284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37629608"/>
        <c:crosses val="autoZero"/>
        <c:auto val="1"/>
        <c:lblAlgn val="ctr"/>
        <c:lblOffset val="100"/>
        <c:noMultiLvlLbl val="0"/>
      </c:catAx>
      <c:valAx>
        <c:axId val="3376296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376284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</c:extLst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[ipl data analysis.xlsx]pivot table4!PivotTable14</c:name>
    <c:fmtId val="32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IN"/>
              <a:t>COUNT</a:t>
            </a:r>
            <a:r>
              <a:rPr lang="en-IN" baseline="0"/>
              <a:t> OF MATCHES PLAYED IN CITY</a:t>
            </a:r>
            <a:endParaRPr lang="en-IN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c:spPr>
        <c:marker>
          <c:symbol val="none"/>
        </c:marker>
      </c:pivotFmt>
      <c:pivotFmt>
        <c:idx val="15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c:spPr>
        <c:marker>
          <c:symbol val="none"/>
        </c:marker>
      </c:pivotFmt>
      <c:pivotFmt>
        <c:idx val="16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c:spPr>
        <c:marker>
          <c:symbol val="none"/>
        </c:marker>
      </c:pivotFmt>
      <c:pivotFmt>
        <c:idx val="17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c:spPr>
        <c:marker>
          <c:symbol val="none"/>
        </c:marker>
      </c:pivotFmt>
      <c:pivotFmt>
        <c:idx val="18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c:spPr>
        <c:marker>
          <c:symbol val="none"/>
        </c:marker>
      </c:pivotFmt>
      <c:pivotFmt>
        <c:idx val="19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c:spPr>
        <c:marker>
          <c:symbol val="none"/>
        </c:marker>
      </c:pivotFmt>
      <c:pivotFmt>
        <c:idx val="20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c:spPr>
        <c:marker>
          <c:symbol val="none"/>
        </c:marker>
      </c:pivotFmt>
      <c:pivotFmt>
        <c:idx val="21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c:spPr>
        <c:marker>
          <c:symbol val="none"/>
        </c:marker>
      </c:pivotFmt>
      <c:pivotFmt>
        <c:idx val="22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c:spPr>
        <c:marker>
          <c:symbol val="none"/>
        </c:marker>
      </c:pivotFmt>
      <c:pivotFmt>
        <c:idx val="23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c:spPr>
        <c:marker>
          <c:symbol val="none"/>
        </c:marker>
      </c:pivotFmt>
      <c:pivotFmt>
        <c:idx val="24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c:spPr>
        <c:marker>
          <c:symbol val="none"/>
        </c:marker>
      </c:pivotFmt>
      <c:pivotFmt>
        <c:idx val="25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c:spPr>
        <c:marker>
          <c:symbol val="none"/>
        </c:marker>
      </c:pivotFmt>
      <c:pivotFmt>
        <c:idx val="26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c:spPr>
        <c:marker>
          <c:symbol val="none"/>
        </c:marker>
      </c:pivotFmt>
      <c:pivotFmt>
        <c:idx val="27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c:spPr>
        <c:marker>
          <c:symbol val="none"/>
        </c:marker>
      </c:pivotFmt>
      <c:pivotFmt>
        <c:idx val="28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c:spPr>
        <c:marker>
          <c:symbol val="none"/>
        </c:marker>
      </c:pivotFmt>
      <c:pivotFmt>
        <c:idx val="29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c:spPr>
        <c:marker>
          <c:symbol val="none"/>
        </c:marker>
      </c:pivotFmt>
      <c:pivotFmt>
        <c:idx val="30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c:spPr>
        <c:marker>
          <c:symbol val="none"/>
        </c:marker>
      </c:pivotFmt>
      <c:pivotFmt>
        <c:idx val="31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c:spPr>
        <c:marker>
          <c:symbol val="none"/>
        </c:marker>
      </c:pivotFmt>
      <c:pivotFmt>
        <c:idx val="32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c:spPr>
        <c:marker>
          <c:symbol val="none"/>
        </c:marker>
      </c:pivotFmt>
      <c:pivotFmt>
        <c:idx val="33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c:spPr>
        <c:marker>
          <c:symbol val="none"/>
        </c:marker>
      </c:pivotFmt>
      <c:pivotFmt>
        <c:idx val="34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c:spPr>
        <c:marker>
          <c:symbol val="none"/>
        </c:marker>
      </c:pivotFmt>
      <c:pivotFmt>
        <c:idx val="35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c:spPr>
        <c:marker>
          <c:symbol val="none"/>
        </c:marker>
      </c:pivotFmt>
      <c:pivotFmt>
        <c:idx val="36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c:spPr>
        <c:marker>
          <c:symbol val="none"/>
        </c:marker>
      </c:pivotFmt>
      <c:pivotFmt>
        <c:idx val="37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c:spPr>
        <c:marker>
          <c:symbol val="none"/>
        </c:marker>
      </c:pivotFmt>
      <c:pivotFmt>
        <c:idx val="38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c:spPr>
        <c:marker>
          <c:symbol val="none"/>
        </c:marker>
      </c:pivotFmt>
      <c:pivotFmt>
        <c:idx val="39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c:spPr>
        <c:marker>
          <c:symbol val="none"/>
        </c:marker>
      </c:pivotFmt>
      <c:pivotFmt>
        <c:idx val="40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c:spPr>
        <c:marker>
          <c:symbol val="none"/>
        </c:marker>
      </c:pivotFmt>
      <c:pivotFmt>
        <c:idx val="41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c:spPr>
        <c:marker>
          <c:symbol val="none"/>
        </c:marker>
      </c:pivotFmt>
      <c:pivotFmt>
        <c:idx val="42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c:spPr>
        <c:marker>
          <c:symbol val="none"/>
        </c:marker>
      </c:pivotFmt>
      <c:pivotFmt>
        <c:idx val="43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c:spPr>
        <c:marker>
          <c:symbol val="none"/>
        </c:marker>
      </c:pivotFmt>
      <c:pivotFmt>
        <c:idx val="44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c:spPr>
        <c:marker>
          <c:symbol val="none"/>
        </c:marker>
      </c:pivotFmt>
      <c:pivotFmt>
        <c:idx val="45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c:spPr>
        <c:marker>
          <c:symbol val="none"/>
        </c:marker>
      </c:pivotFmt>
      <c:pivotFmt>
        <c:idx val="46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c:spPr>
        <c:marker>
          <c:symbol val="none"/>
        </c:marker>
      </c:pivotFmt>
      <c:pivotFmt>
        <c:idx val="47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c:spPr>
        <c:marker>
          <c:symbol val="none"/>
        </c:marker>
      </c:pivotFmt>
      <c:pivotFmt>
        <c:idx val="48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c:spPr>
        <c:marker>
          <c:symbol val="none"/>
        </c:marker>
      </c:pivotFmt>
      <c:pivotFmt>
        <c:idx val="49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c:spPr>
        <c:marker>
          <c:symbol val="none"/>
        </c:marker>
      </c:pivotFmt>
      <c:pivotFmt>
        <c:idx val="50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c:spPr>
        <c:marker>
          <c:symbol val="none"/>
        </c:marker>
      </c:pivotFmt>
      <c:pivotFmt>
        <c:idx val="51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c:spPr>
        <c:marker>
          <c:symbol val="none"/>
        </c:marker>
      </c:pivotFmt>
      <c:pivotFmt>
        <c:idx val="52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c:spPr>
        <c:marker>
          <c:symbol val="none"/>
        </c:marker>
      </c:pivotFmt>
      <c:pivotFmt>
        <c:idx val="53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c:spPr>
        <c:marker>
          <c:symbol val="none"/>
        </c:marker>
      </c:pivotFmt>
      <c:pivotFmt>
        <c:idx val="54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c:spPr>
        <c:marker>
          <c:symbol val="none"/>
        </c:marker>
      </c:pivotFmt>
      <c:pivotFmt>
        <c:idx val="55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c:spPr>
        <c:marker>
          <c:symbol val="none"/>
        </c:marker>
      </c:pivotFmt>
      <c:pivotFmt>
        <c:idx val="56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c:spPr>
        <c:marker>
          <c:symbol val="none"/>
        </c:marker>
      </c:pivotFmt>
      <c:pivotFmt>
        <c:idx val="57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c:spPr>
        <c:marker>
          <c:symbol val="none"/>
        </c:marker>
      </c:pivotFmt>
      <c:pivotFmt>
        <c:idx val="58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c:spPr>
        <c:marker>
          <c:symbol val="none"/>
        </c:marker>
      </c:pivotFmt>
      <c:pivotFmt>
        <c:idx val="59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c:spPr>
        <c:marker>
          <c:symbol val="none"/>
        </c:marker>
      </c:pivotFmt>
      <c:pivotFmt>
        <c:idx val="60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c:spPr>
        <c:marker>
          <c:symbol val="none"/>
        </c:marker>
      </c:pivotFmt>
      <c:pivotFmt>
        <c:idx val="61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c:spPr>
        <c:marker>
          <c:symbol val="none"/>
        </c:marker>
      </c:pivotFmt>
      <c:pivotFmt>
        <c:idx val="62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c:spPr>
        <c:marker>
          <c:symbol val="none"/>
        </c:marker>
      </c:pivotFmt>
      <c:pivotFmt>
        <c:idx val="63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c:spPr>
        <c:marker>
          <c:symbol val="none"/>
        </c:marker>
      </c:pivotFmt>
      <c:pivotFmt>
        <c:idx val="64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c:spPr>
        <c:marker>
          <c:symbol val="none"/>
        </c:marker>
      </c:pivotFmt>
      <c:pivotFmt>
        <c:idx val="65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c:spPr>
        <c:marker>
          <c:symbol val="none"/>
        </c:marker>
      </c:pivotFmt>
      <c:pivotFmt>
        <c:idx val="66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c:spPr>
        <c:marker>
          <c:symbol val="none"/>
        </c:marker>
      </c:pivotFmt>
      <c:pivotFmt>
        <c:idx val="67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c:spPr>
        <c:marker>
          <c:symbol val="none"/>
        </c:marker>
      </c:pivotFmt>
      <c:pivotFmt>
        <c:idx val="68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c:spPr>
        <c:marker>
          <c:symbol val="none"/>
        </c:marker>
      </c:pivotFmt>
      <c:pivotFmt>
        <c:idx val="69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c:spPr>
        <c:marker>
          <c:symbol val="none"/>
        </c:marker>
      </c:pivotFmt>
      <c:pivotFmt>
        <c:idx val="70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c:spPr>
        <c:marker>
          <c:symbol val="none"/>
        </c:marker>
      </c:pivotFmt>
      <c:pivotFmt>
        <c:idx val="71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c:spPr>
        <c:marker>
          <c:symbol val="none"/>
        </c:marker>
      </c:pivotFmt>
      <c:pivotFmt>
        <c:idx val="72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c:spPr>
        <c:marker>
          <c:symbol val="none"/>
        </c:marker>
      </c:pivotFmt>
      <c:pivotFmt>
        <c:idx val="73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c:spPr>
        <c:marker>
          <c:symbol val="none"/>
        </c:marker>
      </c:pivotFmt>
      <c:pivotFmt>
        <c:idx val="74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c:spPr>
        <c:marker>
          <c:symbol val="none"/>
        </c:marker>
      </c:pivotFmt>
      <c:pivotFmt>
        <c:idx val="75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c:spPr>
        <c:marker>
          <c:symbol val="none"/>
        </c:marker>
      </c:pivotFmt>
      <c:pivotFmt>
        <c:idx val="76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c:spPr>
        <c:marker>
          <c:symbol val="none"/>
        </c:marker>
      </c:pivotFmt>
      <c:pivotFmt>
        <c:idx val="77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c:spPr>
        <c:marker>
          <c:symbol val="none"/>
        </c:marker>
      </c:pivotFmt>
      <c:pivotFmt>
        <c:idx val="78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c:spPr>
        <c:marker>
          <c:symbol val="none"/>
        </c:marker>
      </c:pivotFmt>
      <c:pivotFmt>
        <c:idx val="79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c:spPr>
        <c:marker>
          <c:symbol val="none"/>
        </c:marker>
      </c:pivotFmt>
      <c:pivotFmt>
        <c:idx val="80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c:spPr>
        <c:marker>
          <c:symbol val="none"/>
        </c:marker>
      </c:pivotFmt>
      <c:pivotFmt>
        <c:idx val="81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c:spPr>
        <c:marker>
          <c:symbol val="none"/>
        </c:marker>
      </c:pivotFmt>
      <c:pivotFmt>
        <c:idx val="82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c:spPr>
        <c:marker>
          <c:symbol val="none"/>
        </c:marker>
      </c:pivotFmt>
      <c:pivotFmt>
        <c:idx val="83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c:spPr>
        <c:marker>
          <c:symbol val="none"/>
        </c:marker>
      </c:pivotFmt>
      <c:pivotFmt>
        <c:idx val="84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c:spPr>
        <c:marker>
          <c:symbol val="none"/>
        </c:marker>
      </c:pivotFmt>
      <c:pivotFmt>
        <c:idx val="85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c:spPr>
        <c:marker>
          <c:symbol val="none"/>
        </c:marker>
      </c:pivotFmt>
      <c:pivotFmt>
        <c:idx val="86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c:spPr>
        <c:marker>
          <c:symbol val="none"/>
        </c:marker>
      </c:pivotFmt>
      <c:pivotFmt>
        <c:idx val="87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c:spPr>
        <c:marker>
          <c:symbol val="none"/>
        </c:marker>
      </c:pivotFmt>
    </c:pivotFmts>
    <c:plotArea>
      <c:layout>
        <c:manualLayout>
          <c:layoutTarget val="inner"/>
          <c:xMode val="edge"/>
          <c:yMode val="edge"/>
          <c:x val="7.7692038495188118E-2"/>
          <c:y val="0.13323855351414407"/>
          <c:w val="0.5528635170603674"/>
          <c:h val="0.6137153689122193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'pivot table4'!$B$3</c:f>
              <c:strCache>
                <c:ptCount val="1"/>
                <c:pt idx="0">
                  <c:v>Total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l">
                <a:rot lat="0" lon="0" rev="1200000"/>
              </a:lightRig>
            </a:scene3d>
            <a:sp3d>
              <a:bevelT w="38100" h="12700"/>
            </a:sp3d>
          </c:spPr>
          <c:invertIfNegative val="0"/>
          <c:cat>
            <c:strRef>
              <c:f>'pivot table4'!$A$4:$A$14</c:f>
              <c:strCache>
                <c:ptCount val="10"/>
                <c:pt idx="0">
                  <c:v>Bangalore</c:v>
                </c:pt>
                <c:pt idx="1">
                  <c:v>Chandigarh</c:v>
                </c:pt>
                <c:pt idx="2">
                  <c:v>Chennai</c:v>
                </c:pt>
                <c:pt idx="3">
                  <c:v>Delhi</c:v>
                </c:pt>
                <c:pt idx="4">
                  <c:v>Durban</c:v>
                </c:pt>
                <c:pt idx="5">
                  <c:v>Hyderabad</c:v>
                </c:pt>
                <c:pt idx="6">
                  <c:v>Jaipur</c:v>
                </c:pt>
                <c:pt idx="7">
                  <c:v>Kolkata</c:v>
                </c:pt>
                <c:pt idx="8">
                  <c:v>Mumbai</c:v>
                </c:pt>
                <c:pt idx="9">
                  <c:v>Pune</c:v>
                </c:pt>
              </c:strCache>
            </c:strRef>
          </c:cat>
          <c:val>
            <c:numRef>
              <c:f>'pivot table4'!$B$4:$B$14</c:f>
              <c:numCache>
                <c:formatCode>General</c:formatCode>
                <c:ptCount val="10"/>
                <c:pt idx="0">
                  <c:v>66</c:v>
                </c:pt>
                <c:pt idx="1">
                  <c:v>46</c:v>
                </c:pt>
                <c:pt idx="2">
                  <c:v>57</c:v>
                </c:pt>
                <c:pt idx="3">
                  <c:v>74</c:v>
                </c:pt>
                <c:pt idx="4">
                  <c:v>15</c:v>
                </c:pt>
                <c:pt idx="5">
                  <c:v>64</c:v>
                </c:pt>
                <c:pt idx="6">
                  <c:v>47</c:v>
                </c:pt>
                <c:pt idx="7">
                  <c:v>77</c:v>
                </c:pt>
                <c:pt idx="8">
                  <c:v>101</c:v>
                </c:pt>
                <c:pt idx="9">
                  <c:v>38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343963112"/>
        <c:axId val="343965856"/>
      </c:barChart>
      <c:catAx>
        <c:axId val="3439631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43965856"/>
        <c:crosses val="autoZero"/>
        <c:auto val="1"/>
        <c:lblAlgn val="ctr"/>
        <c:lblOffset val="100"/>
        <c:noMultiLvlLbl val="0"/>
      </c:catAx>
      <c:valAx>
        <c:axId val="3439658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439631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7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94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/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dk1">
            <a:lumMod val="60000"/>
            <a:lumOff val="40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/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22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ize="5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2/13/2021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2/13/2021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2/13/2021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2/13/2021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2/13/2021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8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 err="1" smtClean="0"/>
              <a:t>Ipl</a:t>
            </a:r>
            <a:r>
              <a:rPr lang="en-IN" dirty="0" smtClean="0"/>
              <a:t> data analysis </a:t>
            </a: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dirty="0" smtClean="0"/>
              <a:t>Presented by </a:t>
            </a:r>
          </a:p>
          <a:p>
            <a:r>
              <a:rPr lang="en-IN" dirty="0" smtClean="0"/>
              <a:t>Syed </a:t>
            </a:r>
            <a:r>
              <a:rPr lang="en-IN" dirty="0" err="1" smtClean="0"/>
              <a:t>zameer</a:t>
            </a:r>
            <a:r>
              <a:rPr lang="en-IN" dirty="0" smtClean="0"/>
              <a:t> afridi</a:t>
            </a:r>
          </a:p>
          <a:p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140" y="255634"/>
            <a:ext cx="3333334" cy="2385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078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data SET</a:t>
            </a:r>
            <a:endParaRPr lang="en-IN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14308907"/>
              </p:ext>
            </p:extLst>
          </p:nvPr>
        </p:nvGraphicFramePr>
        <p:xfrm>
          <a:off x="685800" y="1620568"/>
          <a:ext cx="10131424" cy="471685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04934"/>
                <a:gridCol w="307401"/>
                <a:gridCol w="486718"/>
                <a:gridCol w="358635"/>
                <a:gridCol w="864565"/>
                <a:gridCol w="864565"/>
                <a:gridCol w="864565"/>
                <a:gridCol w="499527"/>
                <a:gridCol w="288188"/>
                <a:gridCol w="409868"/>
                <a:gridCol w="864565"/>
                <a:gridCol w="480314"/>
                <a:gridCol w="569973"/>
                <a:gridCol w="621206"/>
                <a:gridCol w="1633068"/>
                <a:gridCol w="813332"/>
              </a:tblGrid>
              <a:tr h="191789">
                <a:tc>
                  <a:txBody>
                    <a:bodyPr/>
                    <a:lstStyle/>
                    <a:p>
                      <a:pPr algn="l" fontAlgn="b"/>
                      <a:r>
                        <a:rPr lang="en-IN" sz="600" u="none" strike="noStrike">
                          <a:effectLst/>
                        </a:rPr>
                        <a:t>id</a:t>
                      </a:r>
                      <a:endParaRPr lang="en-IN" sz="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02" marR="3202" marT="32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600" u="none" strike="noStrike">
                          <a:effectLst/>
                        </a:rPr>
                        <a:t>season</a:t>
                      </a:r>
                      <a:endParaRPr lang="en-IN" sz="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02" marR="3202" marT="32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600" u="none" strike="noStrike">
                          <a:effectLst/>
                        </a:rPr>
                        <a:t>city</a:t>
                      </a:r>
                      <a:endParaRPr lang="en-IN" sz="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02" marR="3202" marT="32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600" u="none" strike="noStrike">
                          <a:effectLst/>
                        </a:rPr>
                        <a:t>date</a:t>
                      </a:r>
                      <a:endParaRPr lang="en-IN" sz="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02" marR="3202" marT="32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600" u="none" strike="noStrike">
                          <a:effectLst/>
                        </a:rPr>
                        <a:t>team1</a:t>
                      </a:r>
                      <a:endParaRPr lang="en-IN" sz="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02" marR="3202" marT="32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600" u="none" strike="noStrike">
                          <a:effectLst/>
                        </a:rPr>
                        <a:t>team2</a:t>
                      </a:r>
                      <a:endParaRPr lang="en-IN" sz="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02" marR="3202" marT="32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600" u="none" strike="noStrike">
                          <a:effectLst/>
                        </a:rPr>
                        <a:t>toss_winner</a:t>
                      </a:r>
                      <a:endParaRPr lang="en-IN" sz="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02" marR="3202" marT="32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600" u="none" strike="noStrike">
                          <a:effectLst/>
                        </a:rPr>
                        <a:t>toss_decision</a:t>
                      </a:r>
                      <a:endParaRPr lang="en-IN" sz="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02" marR="3202" marT="32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600" u="none" strike="noStrike">
                          <a:effectLst/>
                        </a:rPr>
                        <a:t>result</a:t>
                      </a:r>
                      <a:endParaRPr lang="en-IN" sz="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02" marR="3202" marT="32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600" u="none" strike="noStrike">
                          <a:effectLst/>
                        </a:rPr>
                        <a:t>dl_applied</a:t>
                      </a:r>
                      <a:endParaRPr lang="en-IN" sz="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02" marR="3202" marT="32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600" u="none" strike="noStrike">
                          <a:effectLst/>
                        </a:rPr>
                        <a:t>winner</a:t>
                      </a:r>
                      <a:endParaRPr lang="en-IN" sz="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02" marR="3202" marT="32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600" u="none" strike="noStrike">
                          <a:effectLst/>
                        </a:rPr>
                        <a:t>win_by_runs</a:t>
                      </a:r>
                      <a:endParaRPr lang="en-IN" sz="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02" marR="3202" marT="32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600" u="none" strike="noStrike">
                          <a:effectLst/>
                        </a:rPr>
                        <a:t>win_by_wickets</a:t>
                      </a:r>
                      <a:endParaRPr lang="en-IN" sz="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02" marR="3202" marT="32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600" u="none" strike="noStrike">
                          <a:effectLst/>
                        </a:rPr>
                        <a:t>player_of_match</a:t>
                      </a:r>
                      <a:endParaRPr lang="en-IN" sz="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02" marR="3202" marT="32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600" u="none" strike="noStrike">
                          <a:effectLst/>
                        </a:rPr>
                        <a:t>venue</a:t>
                      </a:r>
                      <a:endParaRPr lang="en-IN" sz="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02" marR="3202" marT="32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600" u="none" strike="noStrike">
                          <a:effectLst/>
                        </a:rPr>
                        <a:t>umpire1</a:t>
                      </a:r>
                      <a:endParaRPr lang="en-IN" sz="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02" marR="3202" marT="3202" marB="0" anchor="b"/>
                </a:tc>
              </a:tr>
              <a:tr h="377089">
                <a:tc>
                  <a:txBody>
                    <a:bodyPr/>
                    <a:lstStyle/>
                    <a:p>
                      <a:pPr algn="r" fontAlgn="b"/>
                      <a:r>
                        <a:rPr lang="en-IN" sz="600" u="none" strike="noStrike">
                          <a:effectLst/>
                        </a:rPr>
                        <a:t>1</a:t>
                      </a:r>
                      <a:endParaRPr lang="en-IN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02" marR="3202" marT="32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600" u="none" strike="noStrike">
                          <a:effectLst/>
                        </a:rPr>
                        <a:t>2017</a:t>
                      </a:r>
                      <a:endParaRPr lang="en-IN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02" marR="3202" marT="32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600" u="none" strike="noStrike">
                          <a:effectLst/>
                        </a:rPr>
                        <a:t>Hyderabad</a:t>
                      </a:r>
                      <a:endParaRPr lang="en-IN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02" marR="3202" marT="32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600" u="none" strike="noStrike">
                          <a:effectLst/>
                        </a:rPr>
                        <a:t>05-04-2017</a:t>
                      </a:r>
                      <a:endParaRPr lang="en-IN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02" marR="3202" marT="32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600" u="none" strike="noStrike">
                          <a:effectLst/>
                        </a:rPr>
                        <a:t>Sunrisers Hyderabad</a:t>
                      </a:r>
                      <a:endParaRPr lang="en-IN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02" marR="3202" marT="32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600" u="none" strike="noStrike">
                          <a:effectLst/>
                        </a:rPr>
                        <a:t>Royal Challengers Bangalore</a:t>
                      </a:r>
                      <a:endParaRPr lang="en-IN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02" marR="3202" marT="32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600" u="none" strike="noStrike">
                          <a:effectLst/>
                        </a:rPr>
                        <a:t>Royal Challengers Bangalore</a:t>
                      </a:r>
                      <a:endParaRPr lang="en-IN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02" marR="3202" marT="32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600" u="none" strike="noStrike">
                          <a:effectLst/>
                        </a:rPr>
                        <a:t>field</a:t>
                      </a:r>
                      <a:endParaRPr lang="en-IN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02" marR="3202" marT="32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600" u="none" strike="noStrike">
                          <a:effectLst/>
                        </a:rPr>
                        <a:t>normal</a:t>
                      </a:r>
                      <a:endParaRPr lang="en-IN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02" marR="3202" marT="32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600" u="none" strike="noStrike">
                          <a:effectLst/>
                        </a:rPr>
                        <a:t>0</a:t>
                      </a:r>
                      <a:endParaRPr lang="en-IN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02" marR="3202" marT="32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600" u="none" strike="noStrike">
                          <a:effectLst/>
                        </a:rPr>
                        <a:t>Sunrisers Hyderabad</a:t>
                      </a:r>
                      <a:endParaRPr lang="en-IN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02" marR="3202" marT="32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600" u="none" strike="noStrike">
                          <a:effectLst/>
                        </a:rPr>
                        <a:t>35</a:t>
                      </a:r>
                      <a:endParaRPr lang="en-IN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02" marR="3202" marT="32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600" u="none" strike="noStrike">
                          <a:effectLst/>
                        </a:rPr>
                        <a:t>0</a:t>
                      </a:r>
                      <a:endParaRPr lang="en-IN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02" marR="3202" marT="32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600" u="none" strike="noStrike">
                          <a:effectLst/>
                        </a:rPr>
                        <a:t>Yuvraj Singh</a:t>
                      </a:r>
                      <a:endParaRPr lang="en-IN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02" marR="3202" marT="32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v-SE" sz="600" u="none" strike="noStrike">
                          <a:effectLst/>
                        </a:rPr>
                        <a:t>Rajiv Gandhi International Stadium, Uppal</a:t>
                      </a:r>
                      <a:endParaRPr lang="sv-SE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02" marR="3202" marT="32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600" u="none" strike="noStrike">
                          <a:effectLst/>
                        </a:rPr>
                        <a:t>AY Dandekar</a:t>
                      </a:r>
                      <a:endParaRPr lang="en-IN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02" marR="3202" marT="3202" marB="0" anchor="b"/>
                </a:tc>
              </a:tr>
              <a:tr h="377089">
                <a:tc>
                  <a:txBody>
                    <a:bodyPr/>
                    <a:lstStyle/>
                    <a:p>
                      <a:pPr algn="r" fontAlgn="b"/>
                      <a:r>
                        <a:rPr lang="en-IN" sz="600" u="none" strike="noStrike">
                          <a:effectLst/>
                        </a:rPr>
                        <a:t>2</a:t>
                      </a:r>
                      <a:endParaRPr lang="en-IN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02" marR="3202" marT="32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600" u="none" strike="noStrike">
                          <a:effectLst/>
                        </a:rPr>
                        <a:t>2017</a:t>
                      </a:r>
                      <a:endParaRPr lang="en-IN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02" marR="3202" marT="32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600" u="none" strike="noStrike">
                          <a:effectLst/>
                        </a:rPr>
                        <a:t>Pune</a:t>
                      </a:r>
                      <a:endParaRPr lang="en-IN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02" marR="3202" marT="32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600" u="none" strike="noStrike">
                          <a:effectLst/>
                        </a:rPr>
                        <a:t>06-04-2017</a:t>
                      </a:r>
                      <a:endParaRPr lang="en-IN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02" marR="3202" marT="32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600" u="none" strike="noStrike">
                          <a:effectLst/>
                        </a:rPr>
                        <a:t>Mumbai Indians</a:t>
                      </a:r>
                      <a:endParaRPr lang="en-IN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02" marR="3202" marT="32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600" u="none" strike="noStrike">
                          <a:effectLst/>
                        </a:rPr>
                        <a:t>Rising Pune Supergiants</a:t>
                      </a:r>
                      <a:endParaRPr lang="en-IN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02" marR="3202" marT="32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600" u="none" strike="noStrike">
                          <a:effectLst/>
                        </a:rPr>
                        <a:t>Rising Pune Supergiants</a:t>
                      </a:r>
                      <a:endParaRPr lang="en-IN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02" marR="3202" marT="32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600" u="none" strike="noStrike">
                          <a:effectLst/>
                        </a:rPr>
                        <a:t>field</a:t>
                      </a:r>
                      <a:endParaRPr lang="en-IN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02" marR="3202" marT="32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600" u="none" strike="noStrike">
                          <a:effectLst/>
                        </a:rPr>
                        <a:t>normal</a:t>
                      </a:r>
                      <a:endParaRPr lang="en-IN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02" marR="3202" marT="32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600" u="none" strike="noStrike">
                          <a:effectLst/>
                        </a:rPr>
                        <a:t>0</a:t>
                      </a:r>
                      <a:endParaRPr lang="en-IN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02" marR="3202" marT="32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600" u="none" strike="noStrike">
                          <a:effectLst/>
                        </a:rPr>
                        <a:t>Rising Pune Supergiants</a:t>
                      </a:r>
                      <a:endParaRPr lang="en-IN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02" marR="3202" marT="32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600" u="none" strike="noStrike">
                          <a:effectLst/>
                        </a:rPr>
                        <a:t>0</a:t>
                      </a:r>
                      <a:endParaRPr lang="en-IN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02" marR="3202" marT="32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600" u="none" strike="noStrike">
                          <a:effectLst/>
                        </a:rPr>
                        <a:t>7</a:t>
                      </a:r>
                      <a:endParaRPr lang="en-IN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02" marR="3202" marT="32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600" u="none" strike="noStrike">
                          <a:effectLst/>
                        </a:rPr>
                        <a:t>SPD Smith</a:t>
                      </a:r>
                      <a:endParaRPr lang="en-IN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02" marR="3202" marT="32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600" u="none" strike="noStrike">
                          <a:effectLst/>
                        </a:rPr>
                        <a:t>Maharashtra Cricket Association Stadium</a:t>
                      </a:r>
                      <a:endParaRPr lang="en-IN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02" marR="3202" marT="32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600" u="none" strike="noStrike">
                          <a:effectLst/>
                        </a:rPr>
                        <a:t>A Nand Kishore</a:t>
                      </a:r>
                      <a:endParaRPr lang="en-IN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02" marR="3202" marT="3202" marB="0" anchor="b"/>
                </a:tc>
              </a:tr>
              <a:tr h="377089">
                <a:tc>
                  <a:txBody>
                    <a:bodyPr/>
                    <a:lstStyle/>
                    <a:p>
                      <a:pPr algn="r" fontAlgn="b"/>
                      <a:r>
                        <a:rPr lang="en-IN" sz="600" u="none" strike="noStrike">
                          <a:effectLst/>
                        </a:rPr>
                        <a:t>3</a:t>
                      </a:r>
                      <a:endParaRPr lang="en-IN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02" marR="3202" marT="32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600" u="none" strike="noStrike">
                          <a:effectLst/>
                        </a:rPr>
                        <a:t>2017</a:t>
                      </a:r>
                      <a:endParaRPr lang="en-IN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02" marR="3202" marT="32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600" u="none" strike="noStrike">
                          <a:effectLst/>
                        </a:rPr>
                        <a:t>Rajkot</a:t>
                      </a:r>
                      <a:endParaRPr lang="en-IN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02" marR="3202" marT="32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600" u="none" strike="noStrike">
                          <a:effectLst/>
                        </a:rPr>
                        <a:t>07-04-2017</a:t>
                      </a:r>
                      <a:endParaRPr lang="en-IN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02" marR="3202" marT="32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600" u="none" strike="noStrike">
                          <a:effectLst/>
                        </a:rPr>
                        <a:t>Gujarat Lions</a:t>
                      </a:r>
                      <a:endParaRPr lang="en-IN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02" marR="3202" marT="32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600" u="none" strike="noStrike">
                          <a:effectLst/>
                        </a:rPr>
                        <a:t>Kolkata Knight Riders</a:t>
                      </a:r>
                      <a:endParaRPr lang="en-IN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02" marR="3202" marT="32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600" u="none" strike="noStrike">
                          <a:effectLst/>
                        </a:rPr>
                        <a:t>Kolkata Knight Riders</a:t>
                      </a:r>
                      <a:endParaRPr lang="en-IN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02" marR="3202" marT="32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600" u="none" strike="noStrike">
                          <a:effectLst/>
                        </a:rPr>
                        <a:t>field</a:t>
                      </a:r>
                      <a:endParaRPr lang="en-IN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02" marR="3202" marT="32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600" u="none" strike="noStrike">
                          <a:effectLst/>
                        </a:rPr>
                        <a:t>normal</a:t>
                      </a:r>
                      <a:endParaRPr lang="en-IN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02" marR="3202" marT="32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600" u="none" strike="noStrike">
                          <a:effectLst/>
                        </a:rPr>
                        <a:t>0</a:t>
                      </a:r>
                      <a:endParaRPr lang="en-IN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02" marR="3202" marT="32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600" u="none" strike="noStrike">
                          <a:effectLst/>
                        </a:rPr>
                        <a:t>Kolkata Knight Riders</a:t>
                      </a:r>
                      <a:endParaRPr lang="en-IN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02" marR="3202" marT="32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600" u="none" strike="noStrike">
                          <a:effectLst/>
                        </a:rPr>
                        <a:t>0</a:t>
                      </a:r>
                      <a:endParaRPr lang="en-IN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02" marR="3202" marT="32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600" u="none" strike="noStrike">
                          <a:effectLst/>
                        </a:rPr>
                        <a:t>10</a:t>
                      </a:r>
                      <a:endParaRPr lang="en-IN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02" marR="3202" marT="32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600" u="none" strike="noStrike">
                          <a:effectLst/>
                        </a:rPr>
                        <a:t>CA Lynn</a:t>
                      </a:r>
                      <a:endParaRPr lang="en-IN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02" marR="3202" marT="32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600" u="none" strike="noStrike">
                          <a:effectLst/>
                        </a:rPr>
                        <a:t>Saurashtra Cricket Association Stadium</a:t>
                      </a:r>
                      <a:endParaRPr lang="en-IN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02" marR="3202" marT="32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600" u="none" strike="noStrike">
                          <a:effectLst/>
                        </a:rPr>
                        <a:t>Nitin Menon</a:t>
                      </a:r>
                      <a:endParaRPr lang="en-IN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02" marR="3202" marT="3202" marB="0" anchor="b"/>
                </a:tc>
              </a:tr>
              <a:tr h="377089">
                <a:tc>
                  <a:txBody>
                    <a:bodyPr/>
                    <a:lstStyle/>
                    <a:p>
                      <a:pPr algn="r" fontAlgn="b"/>
                      <a:r>
                        <a:rPr lang="en-IN" sz="600" u="none" strike="noStrike">
                          <a:effectLst/>
                        </a:rPr>
                        <a:t>4</a:t>
                      </a:r>
                      <a:endParaRPr lang="en-IN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02" marR="3202" marT="32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600" u="none" strike="noStrike">
                          <a:effectLst/>
                        </a:rPr>
                        <a:t>2017</a:t>
                      </a:r>
                      <a:endParaRPr lang="en-IN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02" marR="3202" marT="32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600" u="none" strike="noStrike">
                          <a:effectLst/>
                        </a:rPr>
                        <a:t>Indore</a:t>
                      </a:r>
                      <a:endParaRPr lang="en-IN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02" marR="3202" marT="32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600" u="none" strike="noStrike">
                          <a:effectLst/>
                        </a:rPr>
                        <a:t>08-04-2017</a:t>
                      </a:r>
                      <a:endParaRPr lang="en-IN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02" marR="3202" marT="32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600" u="none" strike="noStrike">
                          <a:effectLst/>
                        </a:rPr>
                        <a:t>Rising Pune Supergiants</a:t>
                      </a:r>
                      <a:endParaRPr lang="en-IN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02" marR="3202" marT="32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600" u="none" strike="noStrike">
                          <a:effectLst/>
                        </a:rPr>
                        <a:t>Kings XI Punjab</a:t>
                      </a:r>
                      <a:endParaRPr lang="en-IN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02" marR="3202" marT="32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600" u="none" strike="noStrike">
                          <a:effectLst/>
                        </a:rPr>
                        <a:t>Kings XI Punjab</a:t>
                      </a:r>
                      <a:endParaRPr lang="en-IN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02" marR="3202" marT="32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600" u="none" strike="noStrike">
                          <a:effectLst/>
                        </a:rPr>
                        <a:t>field</a:t>
                      </a:r>
                      <a:endParaRPr lang="en-IN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02" marR="3202" marT="32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600" u="none" strike="noStrike">
                          <a:effectLst/>
                        </a:rPr>
                        <a:t>normal</a:t>
                      </a:r>
                      <a:endParaRPr lang="en-IN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02" marR="3202" marT="32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600" u="none" strike="noStrike">
                          <a:effectLst/>
                        </a:rPr>
                        <a:t>0</a:t>
                      </a:r>
                      <a:endParaRPr lang="en-IN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02" marR="3202" marT="32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600" u="none" strike="noStrike">
                          <a:effectLst/>
                        </a:rPr>
                        <a:t>Kings XI Punjab</a:t>
                      </a:r>
                      <a:endParaRPr lang="en-IN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02" marR="3202" marT="32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600" u="none" strike="noStrike">
                          <a:effectLst/>
                        </a:rPr>
                        <a:t>0</a:t>
                      </a:r>
                      <a:endParaRPr lang="en-IN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02" marR="3202" marT="32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600" u="none" strike="noStrike">
                          <a:effectLst/>
                        </a:rPr>
                        <a:t>6</a:t>
                      </a:r>
                      <a:endParaRPr lang="en-IN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02" marR="3202" marT="32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600" u="none" strike="noStrike">
                          <a:effectLst/>
                        </a:rPr>
                        <a:t>GJ Maxwell</a:t>
                      </a:r>
                      <a:endParaRPr lang="en-IN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02" marR="3202" marT="32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600" u="none" strike="noStrike">
                          <a:effectLst/>
                        </a:rPr>
                        <a:t>Holkar Cricket Stadium</a:t>
                      </a:r>
                      <a:endParaRPr lang="en-IN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02" marR="3202" marT="32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600" u="none" strike="noStrike">
                          <a:effectLst/>
                        </a:rPr>
                        <a:t>AK Chaudhary</a:t>
                      </a:r>
                      <a:endParaRPr lang="en-IN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02" marR="3202" marT="3202" marB="0" anchor="b"/>
                </a:tc>
              </a:tr>
              <a:tr h="377089">
                <a:tc>
                  <a:txBody>
                    <a:bodyPr/>
                    <a:lstStyle/>
                    <a:p>
                      <a:pPr algn="r" fontAlgn="b"/>
                      <a:r>
                        <a:rPr lang="en-IN" sz="600" u="none" strike="noStrike">
                          <a:effectLst/>
                        </a:rPr>
                        <a:t>5</a:t>
                      </a:r>
                      <a:endParaRPr lang="en-IN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02" marR="3202" marT="32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600" u="none" strike="noStrike">
                          <a:effectLst/>
                        </a:rPr>
                        <a:t>2017</a:t>
                      </a:r>
                      <a:endParaRPr lang="en-IN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02" marR="3202" marT="32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600" u="none" strike="noStrike">
                          <a:effectLst/>
                        </a:rPr>
                        <a:t>Bangalore</a:t>
                      </a:r>
                      <a:endParaRPr lang="en-IN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02" marR="3202" marT="32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600" u="none" strike="noStrike">
                          <a:effectLst/>
                        </a:rPr>
                        <a:t>08-04-2017</a:t>
                      </a:r>
                      <a:endParaRPr lang="en-IN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02" marR="3202" marT="32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600" u="none" strike="noStrike">
                          <a:effectLst/>
                        </a:rPr>
                        <a:t>Royal Challengers Bangalore</a:t>
                      </a:r>
                      <a:endParaRPr lang="en-IN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02" marR="3202" marT="32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600" u="none" strike="noStrike">
                          <a:effectLst/>
                        </a:rPr>
                        <a:t>Delhi Daredevils</a:t>
                      </a:r>
                      <a:endParaRPr lang="en-IN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02" marR="3202" marT="32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600" u="none" strike="noStrike">
                          <a:effectLst/>
                        </a:rPr>
                        <a:t>Royal Challengers Bangalore</a:t>
                      </a:r>
                      <a:endParaRPr lang="en-IN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02" marR="3202" marT="32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600" u="none" strike="noStrike">
                          <a:effectLst/>
                        </a:rPr>
                        <a:t>bat</a:t>
                      </a:r>
                      <a:endParaRPr lang="en-IN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02" marR="3202" marT="32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600" u="none" strike="noStrike">
                          <a:effectLst/>
                        </a:rPr>
                        <a:t>normal</a:t>
                      </a:r>
                      <a:endParaRPr lang="en-IN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02" marR="3202" marT="32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600" u="none" strike="noStrike">
                          <a:effectLst/>
                        </a:rPr>
                        <a:t>0</a:t>
                      </a:r>
                      <a:endParaRPr lang="en-IN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02" marR="3202" marT="32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600" u="none" strike="noStrike">
                          <a:effectLst/>
                        </a:rPr>
                        <a:t>Royal Challengers Bangalore</a:t>
                      </a:r>
                      <a:endParaRPr lang="en-IN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02" marR="3202" marT="32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600" u="none" strike="noStrike">
                          <a:effectLst/>
                        </a:rPr>
                        <a:t>15</a:t>
                      </a:r>
                      <a:endParaRPr lang="en-IN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02" marR="3202" marT="32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600" u="none" strike="noStrike">
                          <a:effectLst/>
                        </a:rPr>
                        <a:t>0</a:t>
                      </a:r>
                      <a:endParaRPr lang="en-IN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02" marR="3202" marT="32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600" u="none" strike="noStrike">
                          <a:effectLst/>
                        </a:rPr>
                        <a:t>KM Jadhav</a:t>
                      </a:r>
                      <a:endParaRPr lang="en-IN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02" marR="3202" marT="32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600" u="none" strike="noStrike">
                          <a:effectLst/>
                        </a:rPr>
                        <a:t>M Chinnaswamy Stadium</a:t>
                      </a:r>
                      <a:endParaRPr lang="en-IN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02" marR="3202" marT="32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600" u="none" strike="noStrike">
                          <a:effectLst/>
                        </a:rPr>
                        <a:t>AK Chaudhary</a:t>
                      </a:r>
                      <a:endParaRPr lang="en-IN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02" marR="3202" marT="3202" marB="0" anchor="b"/>
                </a:tc>
              </a:tr>
              <a:tr h="377089">
                <a:tc>
                  <a:txBody>
                    <a:bodyPr/>
                    <a:lstStyle/>
                    <a:p>
                      <a:pPr algn="r" fontAlgn="b"/>
                      <a:r>
                        <a:rPr lang="en-IN" sz="600" u="none" strike="noStrike">
                          <a:effectLst/>
                        </a:rPr>
                        <a:t>6</a:t>
                      </a:r>
                      <a:endParaRPr lang="en-IN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02" marR="3202" marT="32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600" u="none" strike="noStrike">
                          <a:effectLst/>
                        </a:rPr>
                        <a:t>2017</a:t>
                      </a:r>
                      <a:endParaRPr lang="en-IN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02" marR="3202" marT="32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600" u="none" strike="noStrike">
                          <a:effectLst/>
                        </a:rPr>
                        <a:t>Hyderabad</a:t>
                      </a:r>
                      <a:endParaRPr lang="en-IN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02" marR="3202" marT="32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600" u="none" strike="noStrike">
                          <a:effectLst/>
                        </a:rPr>
                        <a:t>09-04-2017</a:t>
                      </a:r>
                      <a:endParaRPr lang="en-IN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02" marR="3202" marT="32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600" u="none" strike="noStrike">
                          <a:effectLst/>
                        </a:rPr>
                        <a:t>Gujarat Lions</a:t>
                      </a:r>
                      <a:endParaRPr lang="en-IN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02" marR="3202" marT="32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600" u="none" strike="noStrike">
                          <a:effectLst/>
                        </a:rPr>
                        <a:t>Sunrisers Hyderabad</a:t>
                      </a:r>
                      <a:endParaRPr lang="en-IN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02" marR="3202" marT="32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600" u="none" strike="noStrike">
                          <a:effectLst/>
                        </a:rPr>
                        <a:t>Sunrisers Hyderabad</a:t>
                      </a:r>
                      <a:endParaRPr lang="en-IN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02" marR="3202" marT="32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600" u="none" strike="noStrike">
                          <a:effectLst/>
                        </a:rPr>
                        <a:t>field</a:t>
                      </a:r>
                      <a:endParaRPr lang="en-IN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02" marR="3202" marT="32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600" u="none" strike="noStrike">
                          <a:effectLst/>
                        </a:rPr>
                        <a:t>normal</a:t>
                      </a:r>
                      <a:endParaRPr lang="en-IN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02" marR="3202" marT="32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600" u="none" strike="noStrike">
                          <a:effectLst/>
                        </a:rPr>
                        <a:t>0</a:t>
                      </a:r>
                      <a:endParaRPr lang="en-IN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02" marR="3202" marT="32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600" u="none" strike="noStrike">
                          <a:effectLst/>
                        </a:rPr>
                        <a:t>Sunrisers Hyderabad</a:t>
                      </a:r>
                      <a:endParaRPr lang="en-IN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02" marR="3202" marT="32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600" u="none" strike="noStrike">
                          <a:effectLst/>
                        </a:rPr>
                        <a:t>0</a:t>
                      </a:r>
                      <a:endParaRPr lang="en-IN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02" marR="3202" marT="32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600" u="none" strike="noStrike">
                          <a:effectLst/>
                        </a:rPr>
                        <a:t>9</a:t>
                      </a:r>
                      <a:endParaRPr lang="en-IN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02" marR="3202" marT="32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600" u="none" strike="noStrike">
                          <a:effectLst/>
                        </a:rPr>
                        <a:t>Rashid Khan</a:t>
                      </a:r>
                      <a:endParaRPr lang="en-IN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02" marR="3202" marT="32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v-SE" sz="600" u="none" strike="noStrike">
                          <a:effectLst/>
                        </a:rPr>
                        <a:t>Rajiv Gandhi International Stadium, Uppal</a:t>
                      </a:r>
                      <a:endParaRPr lang="sv-SE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02" marR="3202" marT="32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600" u="none" strike="noStrike">
                          <a:effectLst/>
                        </a:rPr>
                        <a:t>A Deshmukh</a:t>
                      </a:r>
                      <a:endParaRPr lang="en-IN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02" marR="3202" marT="3202" marB="0" anchor="b"/>
                </a:tc>
              </a:tr>
              <a:tr h="377089">
                <a:tc>
                  <a:txBody>
                    <a:bodyPr/>
                    <a:lstStyle/>
                    <a:p>
                      <a:pPr algn="r" fontAlgn="b"/>
                      <a:r>
                        <a:rPr lang="en-IN" sz="600" u="none" strike="noStrike">
                          <a:effectLst/>
                        </a:rPr>
                        <a:t>7</a:t>
                      </a:r>
                      <a:endParaRPr lang="en-IN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02" marR="3202" marT="32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600" u="none" strike="noStrike">
                          <a:effectLst/>
                        </a:rPr>
                        <a:t>2017</a:t>
                      </a:r>
                      <a:endParaRPr lang="en-IN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02" marR="3202" marT="32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600" u="none" strike="noStrike">
                          <a:effectLst/>
                        </a:rPr>
                        <a:t>Mumbai</a:t>
                      </a:r>
                      <a:endParaRPr lang="en-IN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02" marR="3202" marT="32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600" u="none" strike="noStrike">
                          <a:effectLst/>
                        </a:rPr>
                        <a:t>09-04-2017</a:t>
                      </a:r>
                      <a:endParaRPr lang="en-IN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02" marR="3202" marT="32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600" u="none" strike="noStrike">
                          <a:effectLst/>
                        </a:rPr>
                        <a:t>Kolkata Knight Riders</a:t>
                      </a:r>
                      <a:endParaRPr lang="en-IN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02" marR="3202" marT="32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600" u="none" strike="noStrike">
                          <a:effectLst/>
                        </a:rPr>
                        <a:t>Mumbai Indians</a:t>
                      </a:r>
                      <a:endParaRPr lang="en-IN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02" marR="3202" marT="32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600" u="none" strike="noStrike">
                          <a:effectLst/>
                        </a:rPr>
                        <a:t>Mumbai Indians</a:t>
                      </a:r>
                      <a:endParaRPr lang="en-IN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02" marR="3202" marT="32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600" u="none" strike="noStrike">
                          <a:effectLst/>
                        </a:rPr>
                        <a:t>field</a:t>
                      </a:r>
                      <a:endParaRPr lang="en-IN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02" marR="3202" marT="32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600" u="none" strike="noStrike">
                          <a:effectLst/>
                        </a:rPr>
                        <a:t>normal</a:t>
                      </a:r>
                      <a:endParaRPr lang="en-IN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02" marR="3202" marT="32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600" u="none" strike="noStrike">
                          <a:effectLst/>
                        </a:rPr>
                        <a:t>0</a:t>
                      </a:r>
                      <a:endParaRPr lang="en-IN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02" marR="3202" marT="32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600" u="none" strike="noStrike">
                          <a:effectLst/>
                        </a:rPr>
                        <a:t>Mumbai Indians</a:t>
                      </a:r>
                      <a:endParaRPr lang="en-IN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02" marR="3202" marT="32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600" u="none" strike="noStrike">
                          <a:effectLst/>
                        </a:rPr>
                        <a:t>0</a:t>
                      </a:r>
                      <a:endParaRPr lang="en-IN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02" marR="3202" marT="32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600" u="none" strike="noStrike">
                          <a:effectLst/>
                        </a:rPr>
                        <a:t>4</a:t>
                      </a:r>
                      <a:endParaRPr lang="en-IN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02" marR="3202" marT="32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600" u="none" strike="noStrike">
                          <a:effectLst/>
                        </a:rPr>
                        <a:t>N Rana</a:t>
                      </a:r>
                      <a:endParaRPr lang="en-IN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02" marR="3202" marT="32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600" u="none" strike="noStrike">
                          <a:effectLst/>
                        </a:rPr>
                        <a:t>Wankhede Stadium</a:t>
                      </a:r>
                      <a:endParaRPr lang="en-IN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02" marR="3202" marT="32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600" u="none" strike="noStrike">
                          <a:effectLst/>
                        </a:rPr>
                        <a:t>Nitin Menon</a:t>
                      </a:r>
                      <a:endParaRPr lang="en-IN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02" marR="3202" marT="3202" marB="0" anchor="b"/>
                </a:tc>
              </a:tr>
              <a:tr h="377089">
                <a:tc>
                  <a:txBody>
                    <a:bodyPr/>
                    <a:lstStyle/>
                    <a:p>
                      <a:pPr algn="r" fontAlgn="b"/>
                      <a:r>
                        <a:rPr lang="en-IN" sz="600" u="none" strike="noStrike">
                          <a:effectLst/>
                        </a:rPr>
                        <a:t>8</a:t>
                      </a:r>
                      <a:endParaRPr lang="en-IN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02" marR="3202" marT="32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600" u="none" strike="noStrike">
                          <a:effectLst/>
                        </a:rPr>
                        <a:t>2017</a:t>
                      </a:r>
                      <a:endParaRPr lang="en-IN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02" marR="3202" marT="32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600" u="none" strike="noStrike">
                          <a:effectLst/>
                        </a:rPr>
                        <a:t>Indore</a:t>
                      </a:r>
                      <a:endParaRPr lang="en-IN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02" marR="3202" marT="32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600" u="none" strike="noStrike">
                          <a:effectLst/>
                        </a:rPr>
                        <a:t>10-04-2017</a:t>
                      </a:r>
                      <a:endParaRPr lang="en-IN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02" marR="3202" marT="32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600" u="none" strike="noStrike">
                          <a:effectLst/>
                        </a:rPr>
                        <a:t>Royal Challengers Bangalore</a:t>
                      </a:r>
                      <a:endParaRPr lang="en-IN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02" marR="3202" marT="32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600" u="none" strike="noStrike">
                          <a:effectLst/>
                        </a:rPr>
                        <a:t>Kings XI Punjab</a:t>
                      </a:r>
                      <a:endParaRPr lang="en-IN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02" marR="3202" marT="32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600" u="none" strike="noStrike">
                          <a:effectLst/>
                        </a:rPr>
                        <a:t>Royal Challengers Bangalore</a:t>
                      </a:r>
                      <a:endParaRPr lang="en-IN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02" marR="3202" marT="32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600" u="none" strike="noStrike">
                          <a:effectLst/>
                        </a:rPr>
                        <a:t>bat</a:t>
                      </a:r>
                      <a:endParaRPr lang="en-IN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02" marR="3202" marT="32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600" u="none" strike="noStrike">
                          <a:effectLst/>
                        </a:rPr>
                        <a:t>normal</a:t>
                      </a:r>
                      <a:endParaRPr lang="en-IN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02" marR="3202" marT="32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600" u="none" strike="noStrike">
                          <a:effectLst/>
                        </a:rPr>
                        <a:t>0</a:t>
                      </a:r>
                      <a:endParaRPr lang="en-IN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02" marR="3202" marT="32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600" u="none" strike="noStrike">
                          <a:effectLst/>
                        </a:rPr>
                        <a:t>Kings XI Punjab</a:t>
                      </a:r>
                      <a:endParaRPr lang="en-IN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02" marR="3202" marT="32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600" u="none" strike="noStrike">
                          <a:effectLst/>
                        </a:rPr>
                        <a:t>0</a:t>
                      </a:r>
                      <a:endParaRPr lang="en-IN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02" marR="3202" marT="32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600" u="none" strike="noStrike">
                          <a:effectLst/>
                        </a:rPr>
                        <a:t>8</a:t>
                      </a:r>
                      <a:endParaRPr lang="en-IN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02" marR="3202" marT="32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600" u="none" strike="noStrike">
                          <a:effectLst/>
                        </a:rPr>
                        <a:t>AR Patel</a:t>
                      </a:r>
                      <a:endParaRPr lang="en-IN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02" marR="3202" marT="32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600" u="none" strike="noStrike">
                          <a:effectLst/>
                        </a:rPr>
                        <a:t>Holkar Cricket Stadium</a:t>
                      </a:r>
                      <a:endParaRPr lang="en-IN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02" marR="3202" marT="32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600" u="none" strike="noStrike">
                          <a:effectLst/>
                        </a:rPr>
                        <a:t>AK Chaudhary</a:t>
                      </a:r>
                      <a:endParaRPr lang="en-IN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02" marR="3202" marT="3202" marB="0" anchor="b"/>
                </a:tc>
              </a:tr>
              <a:tr h="377089">
                <a:tc>
                  <a:txBody>
                    <a:bodyPr/>
                    <a:lstStyle/>
                    <a:p>
                      <a:pPr algn="r" fontAlgn="b"/>
                      <a:r>
                        <a:rPr lang="en-IN" sz="600" u="none" strike="noStrike">
                          <a:effectLst/>
                        </a:rPr>
                        <a:t>9</a:t>
                      </a:r>
                      <a:endParaRPr lang="en-IN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02" marR="3202" marT="32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600" u="none" strike="noStrike">
                          <a:effectLst/>
                        </a:rPr>
                        <a:t>2017</a:t>
                      </a:r>
                      <a:endParaRPr lang="en-IN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02" marR="3202" marT="32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600" u="none" strike="noStrike">
                          <a:effectLst/>
                        </a:rPr>
                        <a:t>Pune</a:t>
                      </a:r>
                      <a:endParaRPr lang="en-IN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02" marR="3202" marT="32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600" u="none" strike="noStrike">
                          <a:effectLst/>
                        </a:rPr>
                        <a:t>11-04-2017</a:t>
                      </a:r>
                      <a:endParaRPr lang="en-IN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02" marR="3202" marT="32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600" u="none" strike="noStrike">
                          <a:effectLst/>
                        </a:rPr>
                        <a:t>Delhi Daredevils</a:t>
                      </a:r>
                      <a:endParaRPr lang="en-IN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02" marR="3202" marT="32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600" u="none" strike="noStrike">
                          <a:effectLst/>
                        </a:rPr>
                        <a:t>Rising Pune Supergiants</a:t>
                      </a:r>
                      <a:endParaRPr lang="en-IN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02" marR="3202" marT="32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600" u="none" strike="noStrike">
                          <a:effectLst/>
                        </a:rPr>
                        <a:t>Rising Pune Supergiants</a:t>
                      </a:r>
                      <a:endParaRPr lang="en-IN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02" marR="3202" marT="32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600" u="none" strike="noStrike">
                          <a:effectLst/>
                        </a:rPr>
                        <a:t>field</a:t>
                      </a:r>
                      <a:endParaRPr lang="en-IN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02" marR="3202" marT="32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600" u="none" strike="noStrike">
                          <a:effectLst/>
                        </a:rPr>
                        <a:t>normal</a:t>
                      </a:r>
                      <a:endParaRPr lang="en-IN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02" marR="3202" marT="32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600" u="none" strike="noStrike">
                          <a:effectLst/>
                        </a:rPr>
                        <a:t>0</a:t>
                      </a:r>
                      <a:endParaRPr lang="en-IN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02" marR="3202" marT="32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600" u="none" strike="noStrike">
                          <a:effectLst/>
                        </a:rPr>
                        <a:t>Delhi Daredevils</a:t>
                      </a:r>
                      <a:endParaRPr lang="en-IN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02" marR="3202" marT="32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600" u="none" strike="noStrike">
                          <a:effectLst/>
                        </a:rPr>
                        <a:t>97</a:t>
                      </a:r>
                      <a:endParaRPr lang="en-IN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02" marR="3202" marT="32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600" u="none" strike="noStrike">
                          <a:effectLst/>
                        </a:rPr>
                        <a:t>0</a:t>
                      </a:r>
                      <a:endParaRPr lang="en-IN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02" marR="3202" marT="32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600" u="none" strike="noStrike">
                          <a:effectLst/>
                        </a:rPr>
                        <a:t>SV Samson</a:t>
                      </a:r>
                      <a:endParaRPr lang="en-IN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02" marR="3202" marT="32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600" u="none" strike="noStrike">
                          <a:effectLst/>
                        </a:rPr>
                        <a:t>Maharashtra Cricket Association Stadium</a:t>
                      </a:r>
                      <a:endParaRPr lang="en-IN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02" marR="3202" marT="32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600" u="none" strike="noStrike">
                          <a:effectLst/>
                        </a:rPr>
                        <a:t>AY Dandekar</a:t>
                      </a:r>
                      <a:endParaRPr lang="en-IN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02" marR="3202" marT="3202" marB="0" anchor="b"/>
                </a:tc>
              </a:tr>
              <a:tr h="377089">
                <a:tc>
                  <a:txBody>
                    <a:bodyPr/>
                    <a:lstStyle/>
                    <a:p>
                      <a:pPr algn="r" fontAlgn="b"/>
                      <a:r>
                        <a:rPr lang="en-IN" sz="600" u="none" strike="noStrike">
                          <a:effectLst/>
                        </a:rPr>
                        <a:t>10</a:t>
                      </a:r>
                      <a:endParaRPr lang="en-IN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02" marR="3202" marT="32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600" u="none" strike="noStrike">
                          <a:effectLst/>
                        </a:rPr>
                        <a:t>2017</a:t>
                      </a:r>
                      <a:endParaRPr lang="en-IN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02" marR="3202" marT="32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600" u="none" strike="noStrike">
                          <a:effectLst/>
                        </a:rPr>
                        <a:t>Mumbai</a:t>
                      </a:r>
                      <a:endParaRPr lang="en-IN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02" marR="3202" marT="32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600" u="none" strike="noStrike">
                          <a:effectLst/>
                        </a:rPr>
                        <a:t>12-04-2017</a:t>
                      </a:r>
                      <a:endParaRPr lang="en-IN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02" marR="3202" marT="32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600" u="none" strike="noStrike">
                          <a:effectLst/>
                        </a:rPr>
                        <a:t>Sunrisers Hyderabad</a:t>
                      </a:r>
                      <a:endParaRPr lang="en-IN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02" marR="3202" marT="32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600" u="none" strike="noStrike">
                          <a:effectLst/>
                        </a:rPr>
                        <a:t>Mumbai Indians</a:t>
                      </a:r>
                      <a:endParaRPr lang="en-IN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02" marR="3202" marT="32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600" u="none" strike="noStrike">
                          <a:effectLst/>
                        </a:rPr>
                        <a:t>Mumbai Indians</a:t>
                      </a:r>
                      <a:endParaRPr lang="en-IN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02" marR="3202" marT="32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600" u="none" strike="noStrike">
                          <a:effectLst/>
                        </a:rPr>
                        <a:t>field</a:t>
                      </a:r>
                      <a:endParaRPr lang="en-IN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02" marR="3202" marT="32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600" u="none" strike="noStrike">
                          <a:effectLst/>
                        </a:rPr>
                        <a:t>normal</a:t>
                      </a:r>
                      <a:endParaRPr lang="en-IN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02" marR="3202" marT="32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600" u="none" strike="noStrike">
                          <a:effectLst/>
                        </a:rPr>
                        <a:t>0</a:t>
                      </a:r>
                      <a:endParaRPr lang="en-IN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02" marR="3202" marT="32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600" u="none" strike="noStrike">
                          <a:effectLst/>
                        </a:rPr>
                        <a:t>Mumbai Indians</a:t>
                      </a:r>
                      <a:endParaRPr lang="en-IN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02" marR="3202" marT="32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600" u="none" strike="noStrike">
                          <a:effectLst/>
                        </a:rPr>
                        <a:t>0</a:t>
                      </a:r>
                      <a:endParaRPr lang="en-IN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02" marR="3202" marT="32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600" u="none" strike="noStrike">
                          <a:effectLst/>
                        </a:rPr>
                        <a:t>4</a:t>
                      </a:r>
                      <a:endParaRPr lang="en-IN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02" marR="3202" marT="32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600" u="none" strike="noStrike">
                          <a:effectLst/>
                        </a:rPr>
                        <a:t>JJ Bumrah</a:t>
                      </a:r>
                      <a:endParaRPr lang="en-IN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02" marR="3202" marT="32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600" u="none" strike="noStrike">
                          <a:effectLst/>
                        </a:rPr>
                        <a:t>Wankhede Stadium</a:t>
                      </a:r>
                      <a:endParaRPr lang="en-IN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02" marR="3202" marT="32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600" u="none" strike="noStrike">
                          <a:effectLst/>
                        </a:rPr>
                        <a:t>Nitin Menon</a:t>
                      </a:r>
                      <a:endParaRPr lang="en-IN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02" marR="3202" marT="3202" marB="0" anchor="b"/>
                </a:tc>
              </a:tr>
              <a:tr h="377089">
                <a:tc>
                  <a:txBody>
                    <a:bodyPr/>
                    <a:lstStyle/>
                    <a:p>
                      <a:pPr algn="r" fontAlgn="b"/>
                      <a:r>
                        <a:rPr lang="en-IN" sz="600" u="none" strike="noStrike">
                          <a:effectLst/>
                        </a:rPr>
                        <a:t>11</a:t>
                      </a:r>
                      <a:endParaRPr lang="en-IN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02" marR="3202" marT="32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600" u="none" strike="noStrike">
                          <a:effectLst/>
                        </a:rPr>
                        <a:t>2017</a:t>
                      </a:r>
                      <a:endParaRPr lang="en-IN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02" marR="3202" marT="32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600" u="none" strike="noStrike">
                          <a:effectLst/>
                        </a:rPr>
                        <a:t>Kolkata</a:t>
                      </a:r>
                      <a:endParaRPr lang="en-IN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02" marR="3202" marT="32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600" u="none" strike="noStrike">
                          <a:effectLst/>
                        </a:rPr>
                        <a:t>13-04-2017</a:t>
                      </a:r>
                      <a:endParaRPr lang="en-IN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02" marR="3202" marT="32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600" u="none" strike="noStrike">
                          <a:effectLst/>
                        </a:rPr>
                        <a:t>Kings XI Punjab</a:t>
                      </a:r>
                      <a:endParaRPr lang="en-IN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02" marR="3202" marT="32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600" u="none" strike="noStrike">
                          <a:effectLst/>
                        </a:rPr>
                        <a:t>Kolkata Knight Riders</a:t>
                      </a:r>
                      <a:endParaRPr lang="en-IN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02" marR="3202" marT="32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600" u="none" strike="noStrike">
                          <a:effectLst/>
                        </a:rPr>
                        <a:t>Kolkata Knight Riders</a:t>
                      </a:r>
                      <a:endParaRPr lang="en-IN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02" marR="3202" marT="32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600" u="none" strike="noStrike">
                          <a:effectLst/>
                        </a:rPr>
                        <a:t>field</a:t>
                      </a:r>
                      <a:endParaRPr lang="en-IN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02" marR="3202" marT="32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600" u="none" strike="noStrike">
                          <a:effectLst/>
                        </a:rPr>
                        <a:t>normal</a:t>
                      </a:r>
                      <a:endParaRPr lang="en-IN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02" marR="3202" marT="32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600" u="none" strike="noStrike">
                          <a:effectLst/>
                        </a:rPr>
                        <a:t>0</a:t>
                      </a:r>
                      <a:endParaRPr lang="en-IN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02" marR="3202" marT="32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600" u="none" strike="noStrike">
                          <a:effectLst/>
                        </a:rPr>
                        <a:t>Kolkata Knight Riders</a:t>
                      </a:r>
                      <a:endParaRPr lang="en-IN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02" marR="3202" marT="32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600" u="none" strike="noStrike">
                          <a:effectLst/>
                        </a:rPr>
                        <a:t>0</a:t>
                      </a:r>
                      <a:endParaRPr lang="en-IN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02" marR="3202" marT="32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600" u="none" strike="noStrike">
                          <a:effectLst/>
                        </a:rPr>
                        <a:t>8</a:t>
                      </a:r>
                      <a:endParaRPr lang="en-IN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02" marR="3202" marT="32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600" u="none" strike="noStrike">
                          <a:effectLst/>
                        </a:rPr>
                        <a:t>SP Narine</a:t>
                      </a:r>
                      <a:endParaRPr lang="en-IN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02" marR="3202" marT="32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600" u="none" strike="noStrike">
                          <a:effectLst/>
                        </a:rPr>
                        <a:t>Eden Gardens</a:t>
                      </a:r>
                      <a:endParaRPr lang="en-IN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02" marR="3202" marT="32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600" u="none" strike="noStrike">
                          <a:effectLst/>
                        </a:rPr>
                        <a:t>A Deshmukh</a:t>
                      </a:r>
                      <a:endParaRPr lang="en-IN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02" marR="3202" marT="3202" marB="0" anchor="b"/>
                </a:tc>
              </a:tr>
              <a:tr h="377089">
                <a:tc>
                  <a:txBody>
                    <a:bodyPr/>
                    <a:lstStyle/>
                    <a:p>
                      <a:pPr algn="r" fontAlgn="b"/>
                      <a:r>
                        <a:rPr lang="en-IN" sz="600" u="none" strike="noStrike">
                          <a:effectLst/>
                        </a:rPr>
                        <a:t>12</a:t>
                      </a:r>
                      <a:endParaRPr lang="en-IN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02" marR="3202" marT="32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600" u="none" strike="noStrike">
                          <a:effectLst/>
                        </a:rPr>
                        <a:t>2017</a:t>
                      </a:r>
                      <a:endParaRPr lang="en-IN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02" marR="3202" marT="32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600" u="none" strike="noStrike">
                          <a:effectLst/>
                        </a:rPr>
                        <a:t>Bangalore</a:t>
                      </a:r>
                      <a:endParaRPr lang="en-IN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02" marR="3202" marT="32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600" u="none" strike="noStrike">
                          <a:effectLst/>
                        </a:rPr>
                        <a:t>14-04-2017</a:t>
                      </a:r>
                      <a:endParaRPr lang="en-IN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02" marR="3202" marT="32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600" u="none" strike="noStrike">
                          <a:effectLst/>
                        </a:rPr>
                        <a:t>Royal Challengers Bangalore</a:t>
                      </a:r>
                      <a:endParaRPr lang="en-IN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02" marR="3202" marT="32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600" u="none" strike="noStrike">
                          <a:effectLst/>
                        </a:rPr>
                        <a:t>Mumbai Indians</a:t>
                      </a:r>
                      <a:endParaRPr lang="en-IN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02" marR="3202" marT="32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600" u="none" strike="noStrike">
                          <a:effectLst/>
                        </a:rPr>
                        <a:t>Mumbai Indians</a:t>
                      </a:r>
                      <a:endParaRPr lang="en-IN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02" marR="3202" marT="32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600" u="none" strike="noStrike">
                          <a:effectLst/>
                        </a:rPr>
                        <a:t>field</a:t>
                      </a:r>
                      <a:endParaRPr lang="en-IN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02" marR="3202" marT="32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600" u="none" strike="noStrike">
                          <a:effectLst/>
                        </a:rPr>
                        <a:t>normal</a:t>
                      </a:r>
                      <a:endParaRPr lang="en-IN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02" marR="3202" marT="32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600" u="none" strike="noStrike">
                          <a:effectLst/>
                        </a:rPr>
                        <a:t>0</a:t>
                      </a:r>
                      <a:endParaRPr lang="en-IN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02" marR="3202" marT="32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600" u="none" strike="noStrike">
                          <a:effectLst/>
                        </a:rPr>
                        <a:t>Mumbai Indians</a:t>
                      </a:r>
                      <a:endParaRPr lang="en-IN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02" marR="3202" marT="32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600" u="none" strike="noStrike">
                          <a:effectLst/>
                        </a:rPr>
                        <a:t>0</a:t>
                      </a:r>
                      <a:endParaRPr lang="en-IN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02" marR="3202" marT="32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600" u="none" strike="noStrike">
                          <a:effectLst/>
                        </a:rPr>
                        <a:t>4</a:t>
                      </a:r>
                      <a:endParaRPr lang="en-IN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02" marR="3202" marT="32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600" u="none" strike="noStrike">
                          <a:effectLst/>
                        </a:rPr>
                        <a:t>KA Pollard</a:t>
                      </a:r>
                      <a:endParaRPr lang="en-IN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02" marR="3202" marT="32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600" u="none" strike="noStrike">
                          <a:effectLst/>
                        </a:rPr>
                        <a:t>M Chinnaswamy Stadium</a:t>
                      </a:r>
                      <a:endParaRPr lang="en-IN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02" marR="3202" marT="32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600" u="none" strike="noStrike" dirty="0">
                          <a:effectLst/>
                        </a:rPr>
                        <a:t>KN </a:t>
                      </a:r>
                      <a:r>
                        <a:rPr lang="en-IN" sz="600" u="none" strike="noStrike" dirty="0" err="1">
                          <a:effectLst/>
                        </a:rPr>
                        <a:t>Ananthapadmanabhan</a:t>
                      </a:r>
                      <a:endParaRPr lang="en-IN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02" marR="3202" marT="3202" marB="0" anchor="b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54390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PROBLEM STATEMENTS </a:t>
            </a:r>
            <a:endParaRPr lang="en-IN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48089039"/>
              </p:ext>
            </p:extLst>
          </p:nvPr>
        </p:nvGraphicFramePr>
        <p:xfrm>
          <a:off x="561315" y="2065869"/>
          <a:ext cx="9958812" cy="398185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58020"/>
                <a:gridCol w="8600792"/>
              </a:tblGrid>
              <a:tr h="331821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S. no.</a:t>
                      </a:r>
                      <a:endParaRPr lang="en-IN" sz="11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Problem statement </a:t>
                      </a:r>
                      <a:endParaRPr lang="en-IN" sz="11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</a:tr>
              <a:tr h="331821"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1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Count of matches played in city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</a:tr>
              <a:tr h="331821"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2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Most number of matches won by team in </a:t>
                      </a:r>
                      <a:r>
                        <a:rPr lang="en-US" sz="1100" u="none" strike="noStrike" dirty="0" err="1">
                          <a:effectLst/>
                        </a:rPr>
                        <a:t>ipl</a:t>
                      </a:r>
                      <a:r>
                        <a:rPr lang="en-US" sz="1100" u="none" strike="noStrike" dirty="0">
                          <a:effectLst/>
                        </a:rPr>
                        <a:t> and also year wise data</a:t>
                      </a:r>
                      <a:endParaRPr lang="en-US" sz="1100" b="0" i="0" u="none" strike="noStrike" dirty="0">
                        <a:solidFill>
                          <a:schemeClr val="bg2">
                            <a:lumMod val="60000"/>
                            <a:lumOff val="4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</a:tr>
              <a:tr h="331821"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3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Count of toss winner and decions of teams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</a:tr>
              <a:tr h="331821"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4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Most number of player of match by team in ipl and year wise data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</a:tr>
              <a:tr h="331821"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5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Sum of wins by runs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</a:tr>
              <a:tr h="331821"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6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sum of wins by wickets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</a:tr>
              <a:tr h="331821"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7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Most number of toss won by team and decions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</a:tr>
              <a:tr h="331821"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8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Count of toss winner and decions at venue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</a:tr>
              <a:tr h="331821"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9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Umpires in ipl matches and season wise data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</a:tr>
              <a:tr h="331821"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10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Top 5 season wise wins by teams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</a:tr>
              <a:tr h="331821"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11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Count of top 5 matches played at venue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37679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GRAPHICAL REPRESENTATION OF PROBLEM STATEMENTS</a:t>
            </a:r>
            <a:endParaRPr lang="en-IN" dirty="0"/>
          </a:p>
        </p:txBody>
      </p:sp>
      <p:graphicFrame>
        <p:nvGraphicFramePr>
          <p:cNvPr id="3" name="Chart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83487665"/>
              </p:ext>
            </p:extLst>
          </p:nvPr>
        </p:nvGraphicFramePr>
        <p:xfrm>
          <a:off x="685802" y="2415926"/>
          <a:ext cx="5316460" cy="32062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40149505"/>
              </p:ext>
            </p:extLst>
          </p:nvPr>
        </p:nvGraphicFramePr>
        <p:xfrm>
          <a:off x="6096000" y="2401432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923777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GRAPHS </a:t>
            </a:r>
            <a:endParaRPr lang="en-IN" dirty="0"/>
          </a:p>
        </p:txBody>
      </p:sp>
      <p:graphicFrame>
        <p:nvGraphicFramePr>
          <p:cNvPr id="3" name="Chart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45716589"/>
              </p:ext>
            </p:extLst>
          </p:nvPr>
        </p:nvGraphicFramePr>
        <p:xfrm>
          <a:off x="885729" y="1994024"/>
          <a:ext cx="5297787" cy="37368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6977810"/>
              </p:ext>
            </p:extLst>
          </p:nvPr>
        </p:nvGraphicFramePr>
        <p:xfrm>
          <a:off x="6348625" y="2419538"/>
          <a:ext cx="5451929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977433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GRAPHS</a:t>
            </a:r>
            <a:endParaRPr lang="en-IN" dirty="0"/>
          </a:p>
        </p:txBody>
      </p:sp>
      <p:graphicFrame>
        <p:nvGraphicFramePr>
          <p:cNvPr id="3" name="Chart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49869874"/>
              </p:ext>
            </p:extLst>
          </p:nvPr>
        </p:nvGraphicFramePr>
        <p:xfrm>
          <a:off x="1748199" y="2126978"/>
          <a:ext cx="7645400" cy="34099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227930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582440"/>
            <a:ext cx="10131425" cy="1456267"/>
          </a:xfrm>
        </p:spPr>
        <p:txBody>
          <a:bodyPr/>
          <a:lstStyle/>
          <a:p>
            <a:r>
              <a:rPr lang="en-IN" dirty="0" smtClean="0"/>
              <a:t>CONCLUSION AND RESULT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798" y="1396203"/>
            <a:ext cx="10131425" cy="3649133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IN" dirty="0" smtClean="0"/>
              <a:t>I CONCLUD THAT IPL DATA HAS CONCLUDED AND THE DESIRED PROBLEM STATEMENTS HAS ANALYZED AND THE  DASHBOARD HAS REPRESENTED THE DATA REQUIRED.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dirty="0" smtClean="0"/>
              <a:t>IPL DATA ANALYSIS  HAS BEEN REPRESENTED VIA DASHBOARD 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56437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9600" b="1" dirty="0" smtClean="0"/>
              <a:t>        THANK YOU</a:t>
            </a:r>
            <a:endParaRPr lang="en-IN" sz="9600" b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10489" y="4135171"/>
            <a:ext cx="10131428" cy="1447800"/>
          </a:xfrm>
        </p:spPr>
        <p:txBody>
          <a:bodyPr/>
          <a:lstStyle/>
          <a:p>
            <a:r>
              <a:rPr lang="en-IN" dirty="0"/>
              <a:t>Click here : https://drive.google.com/file/d/1Y6APvb3I99IBbCu5lRWHqso37a7i4fzk/view?usp=sharing</a:t>
            </a:r>
          </a:p>
        </p:txBody>
      </p:sp>
    </p:spTree>
    <p:extLst>
      <p:ext uri="{BB962C8B-B14F-4D97-AF65-F5344CB8AC3E}">
        <p14:creationId xmlns:p14="http://schemas.microsoft.com/office/powerpoint/2010/main" val="2747402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Celestial</Template>
  <TotalTime>71</TotalTime>
  <Words>544</Words>
  <Application>Microsoft Office PowerPoint</Application>
  <PresentationFormat>Widescreen</PresentationFormat>
  <Paragraphs>256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Wingdings</vt:lpstr>
      <vt:lpstr>Celestial</vt:lpstr>
      <vt:lpstr>Ipl data analysis </vt:lpstr>
      <vt:lpstr>data SET</vt:lpstr>
      <vt:lpstr>PROBLEM STATEMENTS </vt:lpstr>
      <vt:lpstr>GRAPHICAL REPRESENTATION OF PROBLEM STATEMENTS</vt:lpstr>
      <vt:lpstr>GRAPHS </vt:lpstr>
      <vt:lpstr>GRAPHS</vt:lpstr>
      <vt:lpstr>CONCLUSION AND RESULT</vt:lpstr>
      <vt:lpstr>        THANK YOU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Ipl data analysis</dc:title>
  <dc:creator>syed afridi</dc:creator>
  <cp:lastModifiedBy>syed afridi</cp:lastModifiedBy>
  <cp:revision>7</cp:revision>
  <dcterms:created xsi:type="dcterms:W3CDTF">2021-02-13T16:43:11Z</dcterms:created>
  <dcterms:modified xsi:type="dcterms:W3CDTF">2021-02-13T17:55:08Z</dcterms:modified>
</cp:coreProperties>
</file>